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1"/>
  </p:sldMasterIdLst>
  <p:notesMasterIdLst>
    <p:notesMasterId r:id="rId35"/>
  </p:notesMasterIdLst>
  <p:sldIdLst>
    <p:sldId id="256" r:id="rId2"/>
    <p:sldId id="271" r:id="rId3"/>
    <p:sldId id="272" r:id="rId4"/>
    <p:sldId id="273" r:id="rId5"/>
    <p:sldId id="276" r:id="rId6"/>
    <p:sldId id="275" r:id="rId7"/>
    <p:sldId id="277" r:id="rId8"/>
    <p:sldId id="289" r:id="rId9"/>
    <p:sldId id="290" r:id="rId10"/>
    <p:sldId id="291" r:id="rId11"/>
    <p:sldId id="280" r:id="rId12"/>
    <p:sldId id="281" r:id="rId13"/>
    <p:sldId id="302" r:id="rId14"/>
    <p:sldId id="278" r:id="rId15"/>
    <p:sldId id="279" r:id="rId16"/>
    <p:sldId id="282" r:id="rId17"/>
    <p:sldId id="299" r:id="rId18"/>
    <p:sldId id="300" r:id="rId19"/>
    <p:sldId id="292" r:id="rId20"/>
    <p:sldId id="301" r:id="rId21"/>
    <p:sldId id="283" r:id="rId22"/>
    <p:sldId id="284" r:id="rId23"/>
    <p:sldId id="285" r:id="rId24"/>
    <p:sldId id="293" r:id="rId25"/>
    <p:sldId id="294" r:id="rId26"/>
    <p:sldId id="296" r:id="rId27"/>
    <p:sldId id="297" r:id="rId28"/>
    <p:sldId id="298" r:id="rId29"/>
    <p:sldId id="286" r:id="rId30"/>
    <p:sldId id="287" r:id="rId31"/>
    <p:sldId id="288" r:id="rId32"/>
    <p:sldId id="303" r:id="rId33"/>
    <p:sldId id="304"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umandla Rajashekar Reddy" initials="ARR" lastIdx="1" clrIdx="0">
    <p:extLst>
      <p:ext uri="{19B8F6BF-5375-455C-9EA6-DF929625EA0E}">
        <p15:presenceInfo xmlns:p15="http://schemas.microsoft.com/office/powerpoint/2012/main" userId="S::areddy@aperturecvo.com::b8af03e3-3792-40b3-bd92-48960dfe7c8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715"/>
    <p:restoredTop sz="95708"/>
  </p:normalViewPr>
  <p:slideViewPr>
    <p:cSldViewPr snapToGrid="0" snapToObjects="1">
      <p:cViewPr varScale="1">
        <p:scale>
          <a:sx n="125" d="100"/>
          <a:sy n="125" d="100"/>
        </p:scale>
        <p:origin x="176" y="600"/>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78F199-27D6-445D-9320-BFEE7525C17D}"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413DDBBB-8D34-4EE7-BAC0-2238156D4ECE}">
      <dgm:prSet/>
      <dgm:spPr/>
      <dgm:t>
        <a:bodyPr/>
        <a:lstStyle/>
        <a:p>
          <a:r>
            <a:rPr lang="en-IN" dirty="0"/>
            <a:t>Two Way Binding</a:t>
          </a:r>
          <a:endParaRPr lang="en-US" dirty="0"/>
        </a:p>
      </dgm:t>
    </dgm:pt>
    <dgm:pt modelId="{6D387407-BAF2-4D55-9111-2EFB246C04A0}" type="parTrans" cxnId="{FAA133E1-4E8F-4B37-A4DF-CDB06200E13E}">
      <dgm:prSet/>
      <dgm:spPr/>
      <dgm:t>
        <a:bodyPr/>
        <a:lstStyle/>
        <a:p>
          <a:endParaRPr lang="en-US"/>
        </a:p>
      </dgm:t>
    </dgm:pt>
    <dgm:pt modelId="{4303B9B3-1B02-4262-B7D6-277A0FA80730}" type="sibTrans" cxnId="{FAA133E1-4E8F-4B37-A4DF-CDB06200E13E}">
      <dgm:prSet/>
      <dgm:spPr/>
      <dgm:t>
        <a:bodyPr/>
        <a:lstStyle/>
        <a:p>
          <a:endParaRPr lang="en-US"/>
        </a:p>
      </dgm:t>
    </dgm:pt>
    <dgm:pt modelId="{2982601C-D5C6-4A17-89D8-4D2501AC49C7}">
      <dgm:prSet/>
      <dgm:spPr/>
      <dgm:t>
        <a:bodyPr/>
        <a:lstStyle/>
        <a:p>
          <a:r>
            <a:rPr lang="en-IN" dirty="0"/>
            <a:t>One Way Binding</a:t>
          </a:r>
          <a:endParaRPr lang="en-US" dirty="0"/>
        </a:p>
      </dgm:t>
    </dgm:pt>
    <dgm:pt modelId="{EF077735-2C9E-4C8B-BF7E-AFF72D91B29A}" type="parTrans" cxnId="{0777C49B-7E14-46A2-8072-38C1B807BEE3}">
      <dgm:prSet/>
      <dgm:spPr/>
      <dgm:t>
        <a:bodyPr/>
        <a:lstStyle/>
        <a:p>
          <a:endParaRPr lang="en-US"/>
        </a:p>
      </dgm:t>
    </dgm:pt>
    <dgm:pt modelId="{8F5EE6B0-43E8-48C7-A71F-19FDD121ECE1}" type="sibTrans" cxnId="{0777C49B-7E14-46A2-8072-38C1B807BEE3}">
      <dgm:prSet/>
      <dgm:spPr/>
      <dgm:t>
        <a:bodyPr/>
        <a:lstStyle/>
        <a:p>
          <a:endParaRPr lang="en-US"/>
        </a:p>
      </dgm:t>
    </dgm:pt>
    <dgm:pt modelId="{AD3618A5-AC16-45B4-8E4D-DCDE49F1AC3B}">
      <dgm:prSet/>
      <dgm:spPr/>
      <dgm:t>
        <a:bodyPr/>
        <a:lstStyle/>
        <a:p>
          <a:r>
            <a:rPr lang="en-IN" dirty="0"/>
            <a:t>Interpolation</a:t>
          </a:r>
          <a:endParaRPr lang="en-US" dirty="0"/>
        </a:p>
      </dgm:t>
    </dgm:pt>
    <dgm:pt modelId="{C0979C16-385B-4C6A-8C7C-8DC8E43C4C54}" type="parTrans" cxnId="{86253A77-9826-4B70-8120-CB032B1D22CF}">
      <dgm:prSet/>
      <dgm:spPr/>
      <dgm:t>
        <a:bodyPr/>
        <a:lstStyle/>
        <a:p>
          <a:endParaRPr lang="en-US"/>
        </a:p>
      </dgm:t>
    </dgm:pt>
    <dgm:pt modelId="{532631E8-D595-40D2-8DA7-3394CBAA6AF4}" type="sibTrans" cxnId="{86253A77-9826-4B70-8120-CB032B1D22CF}">
      <dgm:prSet/>
      <dgm:spPr/>
      <dgm:t>
        <a:bodyPr/>
        <a:lstStyle/>
        <a:p>
          <a:endParaRPr lang="en-US"/>
        </a:p>
      </dgm:t>
    </dgm:pt>
    <dgm:pt modelId="{0603C343-16E1-4257-96BF-3156A72086D5}">
      <dgm:prSet/>
      <dgm:spPr/>
      <dgm:t>
        <a:bodyPr/>
        <a:lstStyle/>
        <a:p>
          <a:r>
            <a:rPr lang="en-IN" dirty="0"/>
            <a:t>Property Binding</a:t>
          </a:r>
          <a:endParaRPr lang="en-US" dirty="0"/>
        </a:p>
      </dgm:t>
    </dgm:pt>
    <dgm:pt modelId="{960F732D-67F1-4C3E-8F59-A6BEE0275253}" type="parTrans" cxnId="{AF41E03C-C855-4D21-AF47-043D063F8EEB}">
      <dgm:prSet/>
      <dgm:spPr/>
      <dgm:t>
        <a:bodyPr/>
        <a:lstStyle/>
        <a:p>
          <a:endParaRPr lang="en-US"/>
        </a:p>
      </dgm:t>
    </dgm:pt>
    <dgm:pt modelId="{503C3022-068C-4C2B-B500-0B3A3460B3AB}" type="sibTrans" cxnId="{AF41E03C-C855-4D21-AF47-043D063F8EEB}">
      <dgm:prSet/>
      <dgm:spPr/>
      <dgm:t>
        <a:bodyPr/>
        <a:lstStyle/>
        <a:p>
          <a:endParaRPr lang="en-US"/>
        </a:p>
      </dgm:t>
    </dgm:pt>
    <dgm:pt modelId="{B61ED842-3030-4DEC-AECD-A1B1FD74A87D}">
      <dgm:prSet/>
      <dgm:spPr/>
      <dgm:t>
        <a:bodyPr/>
        <a:lstStyle/>
        <a:p>
          <a:r>
            <a:rPr lang="en-IN" dirty="0"/>
            <a:t>Event Binding</a:t>
          </a:r>
          <a:endParaRPr lang="en-US" dirty="0"/>
        </a:p>
      </dgm:t>
    </dgm:pt>
    <dgm:pt modelId="{8B099979-7D3A-4DA1-832D-F606150C2EE8}" type="parTrans" cxnId="{DF196CC9-844E-4884-A201-9FADDE2C8B54}">
      <dgm:prSet/>
      <dgm:spPr/>
      <dgm:t>
        <a:bodyPr/>
        <a:lstStyle/>
        <a:p>
          <a:endParaRPr lang="en-US"/>
        </a:p>
      </dgm:t>
    </dgm:pt>
    <dgm:pt modelId="{9928CE98-904E-4349-85C8-FB472ED78C2D}" type="sibTrans" cxnId="{DF196CC9-844E-4884-A201-9FADDE2C8B54}">
      <dgm:prSet/>
      <dgm:spPr/>
      <dgm:t>
        <a:bodyPr/>
        <a:lstStyle/>
        <a:p>
          <a:endParaRPr lang="en-US"/>
        </a:p>
      </dgm:t>
    </dgm:pt>
    <dgm:pt modelId="{64D3DF87-F1F3-D34C-A038-3F285C1915AD}" type="pres">
      <dgm:prSet presAssocID="{F278F199-27D6-445D-9320-BFEE7525C17D}" presName="hierChild1" presStyleCnt="0">
        <dgm:presLayoutVars>
          <dgm:chPref val="1"/>
          <dgm:dir/>
          <dgm:animOne val="branch"/>
          <dgm:animLvl val="lvl"/>
          <dgm:resizeHandles/>
        </dgm:presLayoutVars>
      </dgm:prSet>
      <dgm:spPr/>
    </dgm:pt>
    <dgm:pt modelId="{F0C04CB1-9F66-0C45-93CC-C36707463F07}" type="pres">
      <dgm:prSet presAssocID="{413DDBBB-8D34-4EE7-BAC0-2238156D4ECE}" presName="hierRoot1" presStyleCnt="0"/>
      <dgm:spPr/>
    </dgm:pt>
    <dgm:pt modelId="{906DDF81-5FE6-C848-96B5-6EE0D30A8C45}" type="pres">
      <dgm:prSet presAssocID="{413DDBBB-8D34-4EE7-BAC0-2238156D4ECE}" presName="composite" presStyleCnt="0"/>
      <dgm:spPr/>
    </dgm:pt>
    <dgm:pt modelId="{2246CA39-45D3-F64B-8590-CB444B06C225}" type="pres">
      <dgm:prSet presAssocID="{413DDBBB-8D34-4EE7-BAC0-2238156D4ECE}" presName="background" presStyleLbl="node0" presStyleIdx="0" presStyleCnt="2"/>
      <dgm:spPr/>
    </dgm:pt>
    <dgm:pt modelId="{F99517B6-8AF4-854D-A5ED-391F3BC86391}" type="pres">
      <dgm:prSet presAssocID="{413DDBBB-8D34-4EE7-BAC0-2238156D4ECE}" presName="text" presStyleLbl="fgAcc0" presStyleIdx="0" presStyleCnt="2" custLinFactX="100000" custLinFactNeighborX="142253" custLinFactNeighborY="-2754">
        <dgm:presLayoutVars>
          <dgm:chPref val="3"/>
        </dgm:presLayoutVars>
      </dgm:prSet>
      <dgm:spPr/>
    </dgm:pt>
    <dgm:pt modelId="{BBD071A4-46DB-8C4C-A3DD-9613A9F0FB2D}" type="pres">
      <dgm:prSet presAssocID="{413DDBBB-8D34-4EE7-BAC0-2238156D4ECE}" presName="hierChild2" presStyleCnt="0"/>
      <dgm:spPr/>
    </dgm:pt>
    <dgm:pt modelId="{AECC67EE-5A2F-EE4C-9153-E0BCA3277D35}" type="pres">
      <dgm:prSet presAssocID="{2982601C-D5C6-4A17-89D8-4D2501AC49C7}" presName="hierRoot1" presStyleCnt="0"/>
      <dgm:spPr/>
    </dgm:pt>
    <dgm:pt modelId="{D1C43CB4-E1D8-4C4D-A6F8-2D262478CEDC}" type="pres">
      <dgm:prSet presAssocID="{2982601C-D5C6-4A17-89D8-4D2501AC49C7}" presName="composite" presStyleCnt="0"/>
      <dgm:spPr/>
    </dgm:pt>
    <dgm:pt modelId="{1C7CBC90-64D0-7842-BF3B-53D53EE56368}" type="pres">
      <dgm:prSet presAssocID="{2982601C-D5C6-4A17-89D8-4D2501AC49C7}" presName="background" presStyleLbl="node0" presStyleIdx="1" presStyleCnt="2"/>
      <dgm:spPr/>
    </dgm:pt>
    <dgm:pt modelId="{F27E7620-CBDB-964A-8BFC-866620CA2976}" type="pres">
      <dgm:prSet presAssocID="{2982601C-D5C6-4A17-89D8-4D2501AC49C7}" presName="text" presStyleLbl="fgAcc0" presStyleIdx="1" presStyleCnt="2">
        <dgm:presLayoutVars>
          <dgm:chPref val="3"/>
        </dgm:presLayoutVars>
      </dgm:prSet>
      <dgm:spPr/>
    </dgm:pt>
    <dgm:pt modelId="{97F9EB2B-9A4B-794E-A1EC-BE4EEAF23EC9}" type="pres">
      <dgm:prSet presAssocID="{2982601C-D5C6-4A17-89D8-4D2501AC49C7}" presName="hierChild2" presStyleCnt="0"/>
      <dgm:spPr/>
    </dgm:pt>
    <dgm:pt modelId="{1BC95184-F0C5-4941-B2EB-3E14333F5DFB}" type="pres">
      <dgm:prSet presAssocID="{C0979C16-385B-4C6A-8C7C-8DC8E43C4C54}" presName="Name10" presStyleLbl="parChTrans1D2" presStyleIdx="0" presStyleCnt="3"/>
      <dgm:spPr/>
    </dgm:pt>
    <dgm:pt modelId="{0A7CB954-D604-5342-986B-A24A7D3B26DB}" type="pres">
      <dgm:prSet presAssocID="{AD3618A5-AC16-45B4-8E4D-DCDE49F1AC3B}" presName="hierRoot2" presStyleCnt="0"/>
      <dgm:spPr/>
    </dgm:pt>
    <dgm:pt modelId="{144DC807-8E96-A34B-BEEA-5D835AEEF79A}" type="pres">
      <dgm:prSet presAssocID="{AD3618A5-AC16-45B4-8E4D-DCDE49F1AC3B}" presName="composite2" presStyleCnt="0"/>
      <dgm:spPr/>
    </dgm:pt>
    <dgm:pt modelId="{3F5C8CAC-2403-5749-A868-DB7F12AD70C1}" type="pres">
      <dgm:prSet presAssocID="{AD3618A5-AC16-45B4-8E4D-DCDE49F1AC3B}" presName="background2" presStyleLbl="node2" presStyleIdx="0" presStyleCnt="3"/>
      <dgm:spPr/>
    </dgm:pt>
    <dgm:pt modelId="{E34DD70C-0FB2-C847-8479-2393D62BFC8D}" type="pres">
      <dgm:prSet presAssocID="{AD3618A5-AC16-45B4-8E4D-DCDE49F1AC3B}" presName="text2" presStyleLbl="fgAcc2" presStyleIdx="0" presStyleCnt="3">
        <dgm:presLayoutVars>
          <dgm:chPref val="3"/>
        </dgm:presLayoutVars>
      </dgm:prSet>
      <dgm:spPr/>
    </dgm:pt>
    <dgm:pt modelId="{AC8F9D02-BBFD-ED47-BD1F-8D7A7D3FC8A1}" type="pres">
      <dgm:prSet presAssocID="{AD3618A5-AC16-45B4-8E4D-DCDE49F1AC3B}" presName="hierChild3" presStyleCnt="0"/>
      <dgm:spPr/>
    </dgm:pt>
    <dgm:pt modelId="{148C61E1-EA7F-7C4E-897E-27ECB860C054}" type="pres">
      <dgm:prSet presAssocID="{960F732D-67F1-4C3E-8F59-A6BEE0275253}" presName="Name10" presStyleLbl="parChTrans1D2" presStyleIdx="1" presStyleCnt="3"/>
      <dgm:spPr/>
    </dgm:pt>
    <dgm:pt modelId="{81FEF5C2-0DC7-334B-841E-6D414A836D6C}" type="pres">
      <dgm:prSet presAssocID="{0603C343-16E1-4257-96BF-3156A72086D5}" presName="hierRoot2" presStyleCnt="0"/>
      <dgm:spPr/>
    </dgm:pt>
    <dgm:pt modelId="{07A27DDB-98F5-C94F-A8E1-8B920106FFFC}" type="pres">
      <dgm:prSet presAssocID="{0603C343-16E1-4257-96BF-3156A72086D5}" presName="composite2" presStyleCnt="0"/>
      <dgm:spPr/>
    </dgm:pt>
    <dgm:pt modelId="{BDFE385D-929D-3745-8570-84F3EA9EB6C1}" type="pres">
      <dgm:prSet presAssocID="{0603C343-16E1-4257-96BF-3156A72086D5}" presName="background2" presStyleLbl="node2" presStyleIdx="1" presStyleCnt="3"/>
      <dgm:spPr/>
    </dgm:pt>
    <dgm:pt modelId="{D70B7557-F1C0-C04E-8325-C9D5A631C191}" type="pres">
      <dgm:prSet presAssocID="{0603C343-16E1-4257-96BF-3156A72086D5}" presName="text2" presStyleLbl="fgAcc2" presStyleIdx="1" presStyleCnt="3">
        <dgm:presLayoutVars>
          <dgm:chPref val="3"/>
        </dgm:presLayoutVars>
      </dgm:prSet>
      <dgm:spPr/>
    </dgm:pt>
    <dgm:pt modelId="{C4CFB8B6-E97F-3941-83DF-49F2EC41CDDE}" type="pres">
      <dgm:prSet presAssocID="{0603C343-16E1-4257-96BF-3156A72086D5}" presName="hierChild3" presStyleCnt="0"/>
      <dgm:spPr/>
    </dgm:pt>
    <dgm:pt modelId="{309B34BD-D916-1440-9304-877C41ADC907}" type="pres">
      <dgm:prSet presAssocID="{8B099979-7D3A-4DA1-832D-F606150C2EE8}" presName="Name10" presStyleLbl="parChTrans1D2" presStyleIdx="2" presStyleCnt="3"/>
      <dgm:spPr/>
    </dgm:pt>
    <dgm:pt modelId="{0E475B26-3149-8048-9585-56E8969A0292}" type="pres">
      <dgm:prSet presAssocID="{B61ED842-3030-4DEC-AECD-A1B1FD74A87D}" presName="hierRoot2" presStyleCnt="0"/>
      <dgm:spPr/>
    </dgm:pt>
    <dgm:pt modelId="{6CFA9256-D212-3E4E-BD74-17BAAACAB2BF}" type="pres">
      <dgm:prSet presAssocID="{B61ED842-3030-4DEC-AECD-A1B1FD74A87D}" presName="composite2" presStyleCnt="0"/>
      <dgm:spPr/>
    </dgm:pt>
    <dgm:pt modelId="{D26A151F-63C2-7F4C-B857-6EDFB03FD8CB}" type="pres">
      <dgm:prSet presAssocID="{B61ED842-3030-4DEC-AECD-A1B1FD74A87D}" presName="background2" presStyleLbl="node2" presStyleIdx="2" presStyleCnt="3"/>
      <dgm:spPr/>
    </dgm:pt>
    <dgm:pt modelId="{9B206C16-A512-AE4D-80F1-BBF445F22050}" type="pres">
      <dgm:prSet presAssocID="{B61ED842-3030-4DEC-AECD-A1B1FD74A87D}" presName="text2" presStyleLbl="fgAcc2" presStyleIdx="2" presStyleCnt="3">
        <dgm:presLayoutVars>
          <dgm:chPref val="3"/>
        </dgm:presLayoutVars>
      </dgm:prSet>
      <dgm:spPr/>
    </dgm:pt>
    <dgm:pt modelId="{3042809E-CDA6-C444-9191-FC798CB07CA5}" type="pres">
      <dgm:prSet presAssocID="{B61ED842-3030-4DEC-AECD-A1B1FD74A87D}" presName="hierChild3" presStyleCnt="0"/>
      <dgm:spPr/>
    </dgm:pt>
  </dgm:ptLst>
  <dgm:cxnLst>
    <dgm:cxn modelId="{623F102A-DE1F-184B-88B0-A893700F07D1}" type="presOf" srcId="{B61ED842-3030-4DEC-AECD-A1B1FD74A87D}" destId="{9B206C16-A512-AE4D-80F1-BBF445F22050}" srcOrd="0" destOrd="0" presId="urn:microsoft.com/office/officeart/2005/8/layout/hierarchy1"/>
    <dgm:cxn modelId="{AF41E03C-C855-4D21-AF47-043D063F8EEB}" srcId="{2982601C-D5C6-4A17-89D8-4D2501AC49C7}" destId="{0603C343-16E1-4257-96BF-3156A72086D5}" srcOrd="1" destOrd="0" parTransId="{960F732D-67F1-4C3E-8F59-A6BEE0275253}" sibTransId="{503C3022-068C-4C2B-B500-0B3A3460B3AB}"/>
    <dgm:cxn modelId="{659DD372-1912-354D-AED3-59F4493FF964}" type="presOf" srcId="{8B099979-7D3A-4DA1-832D-F606150C2EE8}" destId="{309B34BD-D916-1440-9304-877C41ADC907}" srcOrd="0" destOrd="0" presId="urn:microsoft.com/office/officeart/2005/8/layout/hierarchy1"/>
    <dgm:cxn modelId="{86253A77-9826-4B70-8120-CB032B1D22CF}" srcId="{2982601C-D5C6-4A17-89D8-4D2501AC49C7}" destId="{AD3618A5-AC16-45B4-8E4D-DCDE49F1AC3B}" srcOrd="0" destOrd="0" parTransId="{C0979C16-385B-4C6A-8C7C-8DC8E43C4C54}" sibTransId="{532631E8-D595-40D2-8DA7-3394CBAA6AF4}"/>
    <dgm:cxn modelId="{799BCA77-461D-0345-9C21-2C826D5A8D51}" type="presOf" srcId="{C0979C16-385B-4C6A-8C7C-8DC8E43C4C54}" destId="{1BC95184-F0C5-4941-B2EB-3E14333F5DFB}" srcOrd="0" destOrd="0" presId="urn:microsoft.com/office/officeart/2005/8/layout/hierarchy1"/>
    <dgm:cxn modelId="{6F19C58C-690A-5C43-B766-938D3BAFC0E0}" type="presOf" srcId="{0603C343-16E1-4257-96BF-3156A72086D5}" destId="{D70B7557-F1C0-C04E-8325-C9D5A631C191}" srcOrd="0" destOrd="0" presId="urn:microsoft.com/office/officeart/2005/8/layout/hierarchy1"/>
    <dgm:cxn modelId="{83848B8D-95CB-3943-8462-D7C8B8AAD891}" type="presOf" srcId="{2982601C-D5C6-4A17-89D8-4D2501AC49C7}" destId="{F27E7620-CBDB-964A-8BFC-866620CA2976}" srcOrd="0" destOrd="0" presId="urn:microsoft.com/office/officeart/2005/8/layout/hierarchy1"/>
    <dgm:cxn modelId="{15C24A94-8453-3E45-AAC2-786DECCDB295}" type="presOf" srcId="{413DDBBB-8D34-4EE7-BAC0-2238156D4ECE}" destId="{F99517B6-8AF4-854D-A5ED-391F3BC86391}" srcOrd="0" destOrd="0" presId="urn:microsoft.com/office/officeart/2005/8/layout/hierarchy1"/>
    <dgm:cxn modelId="{FBC0FF99-43B5-A74D-B1A4-30547ADB1980}" type="presOf" srcId="{960F732D-67F1-4C3E-8F59-A6BEE0275253}" destId="{148C61E1-EA7F-7C4E-897E-27ECB860C054}" srcOrd="0" destOrd="0" presId="urn:microsoft.com/office/officeart/2005/8/layout/hierarchy1"/>
    <dgm:cxn modelId="{0777C49B-7E14-46A2-8072-38C1B807BEE3}" srcId="{F278F199-27D6-445D-9320-BFEE7525C17D}" destId="{2982601C-D5C6-4A17-89D8-4D2501AC49C7}" srcOrd="1" destOrd="0" parTransId="{EF077735-2C9E-4C8B-BF7E-AFF72D91B29A}" sibTransId="{8F5EE6B0-43E8-48C7-A71F-19FDD121ECE1}"/>
    <dgm:cxn modelId="{DF196CC9-844E-4884-A201-9FADDE2C8B54}" srcId="{2982601C-D5C6-4A17-89D8-4D2501AC49C7}" destId="{B61ED842-3030-4DEC-AECD-A1B1FD74A87D}" srcOrd="2" destOrd="0" parTransId="{8B099979-7D3A-4DA1-832D-F606150C2EE8}" sibTransId="{9928CE98-904E-4349-85C8-FB472ED78C2D}"/>
    <dgm:cxn modelId="{FAA133E1-4E8F-4B37-A4DF-CDB06200E13E}" srcId="{F278F199-27D6-445D-9320-BFEE7525C17D}" destId="{413DDBBB-8D34-4EE7-BAC0-2238156D4ECE}" srcOrd="0" destOrd="0" parTransId="{6D387407-BAF2-4D55-9111-2EFB246C04A0}" sibTransId="{4303B9B3-1B02-4262-B7D6-277A0FA80730}"/>
    <dgm:cxn modelId="{8B3BB3EF-E857-5043-9D77-0B65A5CB836E}" type="presOf" srcId="{F278F199-27D6-445D-9320-BFEE7525C17D}" destId="{64D3DF87-F1F3-D34C-A038-3F285C1915AD}" srcOrd="0" destOrd="0" presId="urn:microsoft.com/office/officeart/2005/8/layout/hierarchy1"/>
    <dgm:cxn modelId="{5A4BDFFF-FF3E-3F4A-BE4C-7F4C1D88CA4E}" type="presOf" srcId="{AD3618A5-AC16-45B4-8E4D-DCDE49F1AC3B}" destId="{E34DD70C-0FB2-C847-8479-2393D62BFC8D}" srcOrd="0" destOrd="0" presId="urn:microsoft.com/office/officeart/2005/8/layout/hierarchy1"/>
    <dgm:cxn modelId="{3CF34E3E-E81B-A74A-9EB8-BA0C4787B2B7}" type="presParOf" srcId="{64D3DF87-F1F3-D34C-A038-3F285C1915AD}" destId="{F0C04CB1-9F66-0C45-93CC-C36707463F07}" srcOrd="0" destOrd="0" presId="urn:microsoft.com/office/officeart/2005/8/layout/hierarchy1"/>
    <dgm:cxn modelId="{4336DC35-791C-0744-9132-CACD96DA02F9}" type="presParOf" srcId="{F0C04CB1-9F66-0C45-93CC-C36707463F07}" destId="{906DDF81-5FE6-C848-96B5-6EE0D30A8C45}" srcOrd="0" destOrd="0" presId="urn:microsoft.com/office/officeart/2005/8/layout/hierarchy1"/>
    <dgm:cxn modelId="{95D06EE0-38B0-BF43-BB6F-0A99AB26CECE}" type="presParOf" srcId="{906DDF81-5FE6-C848-96B5-6EE0D30A8C45}" destId="{2246CA39-45D3-F64B-8590-CB444B06C225}" srcOrd="0" destOrd="0" presId="urn:microsoft.com/office/officeart/2005/8/layout/hierarchy1"/>
    <dgm:cxn modelId="{3A1B0D84-7743-B248-A9D4-875177EF7460}" type="presParOf" srcId="{906DDF81-5FE6-C848-96B5-6EE0D30A8C45}" destId="{F99517B6-8AF4-854D-A5ED-391F3BC86391}" srcOrd="1" destOrd="0" presId="urn:microsoft.com/office/officeart/2005/8/layout/hierarchy1"/>
    <dgm:cxn modelId="{79445ED6-61E5-FC4F-8A5E-E04A9520F59F}" type="presParOf" srcId="{F0C04CB1-9F66-0C45-93CC-C36707463F07}" destId="{BBD071A4-46DB-8C4C-A3DD-9613A9F0FB2D}" srcOrd="1" destOrd="0" presId="urn:microsoft.com/office/officeart/2005/8/layout/hierarchy1"/>
    <dgm:cxn modelId="{43EF1A08-E36D-F14E-B288-EE88C6A57035}" type="presParOf" srcId="{64D3DF87-F1F3-D34C-A038-3F285C1915AD}" destId="{AECC67EE-5A2F-EE4C-9153-E0BCA3277D35}" srcOrd="1" destOrd="0" presId="urn:microsoft.com/office/officeart/2005/8/layout/hierarchy1"/>
    <dgm:cxn modelId="{4ABEC6CA-43F3-C643-8EBD-67812EA4C6D1}" type="presParOf" srcId="{AECC67EE-5A2F-EE4C-9153-E0BCA3277D35}" destId="{D1C43CB4-E1D8-4C4D-A6F8-2D262478CEDC}" srcOrd="0" destOrd="0" presId="urn:microsoft.com/office/officeart/2005/8/layout/hierarchy1"/>
    <dgm:cxn modelId="{90F5AADA-D608-EE48-95D3-5F259426C1E8}" type="presParOf" srcId="{D1C43CB4-E1D8-4C4D-A6F8-2D262478CEDC}" destId="{1C7CBC90-64D0-7842-BF3B-53D53EE56368}" srcOrd="0" destOrd="0" presId="urn:microsoft.com/office/officeart/2005/8/layout/hierarchy1"/>
    <dgm:cxn modelId="{CB0542C5-12A1-6348-9DD9-48DBE8DD120E}" type="presParOf" srcId="{D1C43CB4-E1D8-4C4D-A6F8-2D262478CEDC}" destId="{F27E7620-CBDB-964A-8BFC-866620CA2976}" srcOrd="1" destOrd="0" presId="urn:microsoft.com/office/officeart/2005/8/layout/hierarchy1"/>
    <dgm:cxn modelId="{8F71D472-386D-7940-9762-81557400E8A6}" type="presParOf" srcId="{AECC67EE-5A2F-EE4C-9153-E0BCA3277D35}" destId="{97F9EB2B-9A4B-794E-A1EC-BE4EEAF23EC9}" srcOrd="1" destOrd="0" presId="urn:microsoft.com/office/officeart/2005/8/layout/hierarchy1"/>
    <dgm:cxn modelId="{0070AA5C-C8AC-954E-A64F-4D3244996AD5}" type="presParOf" srcId="{97F9EB2B-9A4B-794E-A1EC-BE4EEAF23EC9}" destId="{1BC95184-F0C5-4941-B2EB-3E14333F5DFB}" srcOrd="0" destOrd="0" presId="urn:microsoft.com/office/officeart/2005/8/layout/hierarchy1"/>
    <dgm:cxn modelId="{2236C88B-A114-0C42-AB32-8254B85D9B35}" type="presParOf" srcId="{97F9EB2B-9A4B-794E-A1EC-BE4EEAF23EC9}" destId="{0A7CB954-D604-5342-986B-A24A7D3B26DB}" srcOrd="1" destOrd="0" presId="urn:microsoft.com/office/officeart/2005/8/layout/hierarchy1"/>
    <dgm:cxn modelId="{A39B4080-5BD1-D043-BEA1-53FECCAFC71E}" type="presParOf" srcId="{0A7CB954-D604-5342-986B-A24A7D3B26DB}" destId="{144DC807-8E96-A34B-BEEA-5D835AEEF79A}" srcOrd="0" destOrd="0" presId="urn:microsoft.com/office/officeart/2005/8/layout/hierarchy1"/>
    <dgm:cxn modelId="{C4F2392C-6D20-9445-A647-E955467F42A4}" type="presParOf" srcId="{144DC807-8E96-A34B-BEEA-5D835AEEF79A}" destId="{3F5C8CAC-2403-5749-A868-DB7F12AD70C1}" srcOrd="0" destOrd="0" presId="urn:microsoft.com/office/officeart/2005/8/layout/hierarchy1"/>
    <dgm:cxn modelId="{8DFA8E19-D03A-0C4F-AE8F-39D6D7759AB8}" type="presParOf" srcId="{144DC807-8E96-A34B-BEEA-5D835AEEF79A}" destId="{E34DD70C-0FB2-C847-8479-2393D62BFC8D}" srcOrd="1" destOrd="0" presId="urn:microsoft.com/office/officeart/2005/8/layout/hierarchy1"/>
    <dgm:cxn modelId="{C84E1D55-C37A-FD40-9393-4D407C248F20}" type="presParOf" srcId="{0A7CB954-D604-5342-986B-A24A7D3B26DB}" destId="{AC8F9D02-BBFD-ED47-BD1F-8D7A7D3FC8A1}" srcOrd="1" destOrd="0" presId="urn:microsoft.com/office/officeart/2005/8/layout/hierarchy1"/>
    <dgm:cxn modelId="{2DB9B687-0F65-B74B-ADEF-947DFE4772F6}" type="presParOf" srcId="{97F9EB2B-9A4B-794E-A1EC-BE4EEAF23EC9}" destId="{148C61E1-EA7F-7C4E-897E-27ECB860C054}" srcOrd="2" destOrd="0" presId="urn:microsoft.com/office/officeart/2005/8/layout/hierarchy1"/>
    <dgm:cxn modelId="{0CCEA5A5-1345-8544-9E9E-8F2353B2F4A5}" type="presParOf" srcId="{97F9EB2B-9A4B-794E-A1EC-BE4EEAF23EC9}" destId="{81FEF5C2-0DC7-334B-841E-6D414A836D6C}" srcOrd="3" destOrd="0" presId="urn:microsoft.com/office/officeart/2005/8/layout/hierarchy1"/>
    <dgm:cxn modelId="{71C40A10-C25E-1144-8DF0-46AAE5916411}" type="presParOf" srcId="{81FEF5C2-0DC7-334B-841E-6D414A836D6C}" destId="{07A27DDB-98F5-C94F-A8E1-8B920106FFFC}" srcOrd="0" destOrd="0" presId="urn:microsoft.com/office/officeart/2005/8/layout/hierarchy1"/>
    <dgm:cxn modelId="{06313FC7-2E2F-5D43-8D62-F6970B9EFC29}" type="presParOf" srcId="{07A27DDB-98F5-C94F-A8E1-8B920106FFFC}" destId="{BDFE385D-929D-3745-8570-84F3EA9EB6C1}" srcOrd="0" destOrd="0" presId="urn:microsoft.com/office/officeart/2005/8/layout/hierarchy1"/>
    <dgm:cxn modelId="{9C2A5CBB-45BB-B447-B6F1-2AE5313EFDD9}" type="presParOf" srcId="{07A27DDB-98F5-C94F-A8E1-8B920106FFFC}" destId="{D70B7557-F1C0-C04E-8325-C9D5A631C191}" srcOrd="1" destOrd="0" presId="urn:microsoft.com/office/officeart/2005/8/layout/hierarchy1"/>
    <dgm:cxn modelId="{537302FA-439E-4B4B-BDA2-32A67BC73D4F}" type="presParOf" srcId="{81FEF5C2-0DC7-334B-841E-6D414A836D6C}" destId="{C4CFB8B6-E97F-3941-83DF-49F2EC41CDDE}" srcOrd="1" destOrd="0" presId="urn:microsoft.com/office/officeart/2005/8/layout/hierarchy1"/>
    <dgm:cxn modelId="{0848AF9C-6C3F-3944-94BC-948B2F130570}" type="presParOf" srcId="{97F9EB2B-9A4B-794E-A1EC-BE4EEAF23EC9}" destId="{309B34BD-D916-1440-9304-877C41ADC907}" srcOrd="4" destOrd="0" presId="urn:microsoft.com/office/officeart/2005/8/layout/hierarchy1"/>
    <dgm:cxn modelId="{BE0BE05C-E4F2-5E4E-84DA-4C6BEF622F07}" type="presParOf" srcId="{97F9EB2B-9A4B-794E-A1EC-BE4EEAF23EC9}" destId="{0E475B26-3149-8048-9585-56E8969A0292}" srcOrd="5" destOrd="0" presId="urn:microsoft.com/office/officeart/2005/8/layout/hierarchy1"/>
    <dgm:cxn modelId="{876A9A8A-BB0D-434F-B1B9-F67EF8602FC2}" type="presParOf" srcId="{0E475B26-3149-8048-9585-56E8969A0292}" destId="{6CFA9256-D212-3E4E-BD74-17BAAACAB2BF}" srcOrd="0" destOrd="0" presId="urn:microsoft.com/office/officeart/2005/8/layout/hierarchy1"/>
    <dgm:cxn modelId="{74A138BC-F419-1345-89AE-827803B5C396}" type="presParOf" srcId="{6CFA9256-D212-3E4E-BD74-17BAAACAB2BF}" destId="{D26A151F-63C2-7F4C-B857-6EDFB03FD8CB}" srcOrd="0" destOrd="0" presId="urn:microsoft.com/office/officeart/2005/8/layout/hierarchy1"/>
    <dgm:cxn modelId="{53BABEB9-F4C9-E04A-B588-FB0CDB7777FB}" type="presParOf" srcId="{6CFA9256-D212-3E4E-BD74-17BAAACAB2BF}" destId="{9B206C16-A512-AE4D-80F1-BBF445F22050}" srcOrd="1" destOrd="0" presId="urn:microsoft.com/office/officeart/2005/8/layout/hierarchy1"/>
    <dgm:cxn modelId="{93887BAB-7355-BD4F-91EA-4E712D125724}" type="presParOf" srcId="{0E475B26-3149-8048-9585-56E8969A0292}" destId="{3042809E-CDA6-C444-9191-FC798CB07CA5}"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9B34BD-D916-1440-9304-877C41ADC907}">
      <dsp:nvSpPr>
        <dsp:cNvPr id="0" name=""/>
        <dsp:cNvSpPr/>
      </dsp:nvSpPr>
      <dsp:spPr>
        <a:xfrm>
          <a:off x="5112748" y="1658197"/>
          <a:ext cx="3191135" cy="759345"/>
        </a:xfrm>
        <a:custGeom>
          <a:avLst/>
          <a:gdLst/>
          <a:ahLst/>
          <a:cxnLst/>
          <a:rect l="0" t="0" r="0" b="0"/>
          <a:pathLst>
            <a:path>
              <a:moveTo>
                <a:pt x="0" y="0"/>
              </a:moveTo>
              <a:lnTo>
                <a:pt x="0" y="517471"/>
              </a:lnTo>
              <a:lnTo>
                <a:pt x="3191135" y="517471"/>
              </a:lnTo>
              <a:lnTo>
                <a:pt x="3191135" y="75934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48C61E1-EA7F-7C4E-897E-27ECB860C054}">
      <dsp:nvSpPr>
        <dsp:cNvPr id="0" name=""/>
        <dsp:cNvSpPr/>
      </dsp:nvSpPr>
      <dsp:spPr>
        <a:xfrm>
          <a:off x="5067028" y="1658197"/>
          <a:ext cx="91440" cy="759345"/>
        </a:xfrm>
        <a:custGeom>
          <a:avLst/>
          <a:gdLst/>
          <a:ahLst/>
          <a:cxnLst/>
          <a:rect l="0" t="0" r="0" b="0"/>
          <a:pathLst>
            <a:path>
              <a:moveTo>
                <a:pt x="45720" y="0"/>
              </a:moveTo>
              <a:lnTo>
                <a:pt x="45720" y="75934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C95184-F0C5-4941-B2EB-3E14333F5DFB}">
      <dsp:nvSpPr>
        <dsp:cNvPr id="0" name=""/>
        <dsp:cNvSpPr/>
      </dsp:nvSpPr>
      <dsp:spPr>
        <a:xfrm>
          <a:off x="1921612" y="1658197"/>
          <a:ext cx="3191135" cy="759345"/>
        </a:xfrm>
        <a:custGeom>
          <a:avLst/>
          <a:gdLst/>
          <a:ahLst/>
          <a:cxnLst/>
          <a:rect l="0" t="0" r="0" b="0"/>
          <a:pathLst>
            <a:path>
              <a:moveTo>
                <a:pt x="3191135" y="0"/>
              </a:moveTo>
              <a:lnTo>
                <a:pt x="3191135" y="517471"/>
              </a:lnTo>
              <a:lnTo>
                <a:pt x="0" y="517471"/>
              </a:lnTo>
              <a:lnTo>
                <a:pt x="0" y="75934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246CA39-45D3-F64B-8590-CB444B06C225}">
      <dsp:nvSpPr>
        <dsp:cNvPr id="0" name=""/>
        <dsp:cNvSpPr/>
      </dsp:nvSpPr>
      <dsp:spPr>
        <a:xfrm>
          <a:off x="6941202" y="-45402"/>
          <a:ext cx="2610929" cy="16579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9517B6-8AF4-854D-A5ED-391F3BC86391}">
      <dsp:nvSpPr>
        <dsp:cNvPr id="0" name=""/>
        <dsp:cNvSpPr/>
      </dsp:nvSpPr>
      <dsp:spPr>
        <a:xfrm>
          <a:off x="7231305" y="230195"/>
          <a:ext cx="2610929" cy="165793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IN" sz="2900" kern="1200" dirty="0"/>
            <a:t>Two Way Binding</a:t>
          </a:r>
          <a:endParaRPr lang="en-US" sz="2900" kern="1200" dirty="0"/>
        </a:p>
      </dsp:txBody>
      <dsp:txXfrm>
        <a:off x="7279864" y="278754"/>
        <a:ext cx="2513811" cy="1560821"/>
      </dsp:txXfrm>
    </dsp:sp>
    <dsp:sp modelId="{1C7CBC90-64D0-7842-BF3B-53D53EE56368}">
      <dsp:nvSpPr>
        <dsp:cNvPr id="0" name=""/>
        <dsp:cNvSpPr/>
      </dsp:nvSpPr>
      <dsp:spPr>
        <a:xfrm>
          <a:off x="3807283" y="257"/>
          <a:ext cx="2610929" cy="16579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7E7620-CBDB-964A-8BFC-866620CA2976}">
      <dsp:nvSpPr>
        <dsp:cNvPr id="0" name=""/>
        <dsp:cNvSpPr/>
      </dsp:nvSpPr>
      <dsp:spPr>
        <a:xfrm>
          <a:off x="4097387" y="275855"/>
          <a:ext cx="2610929" cy="165793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IN" sz="2900" kern="1200" dirty="0"/>
            <a:t>One Way Binding</a:t>
          </a:r>
          <a:endParaRPr lang="en-US" sz="2900" kern="1200" dirty="0"/>
        </a:p>
      </dsp:txBody>
      <dsp:txXfrm>
        <a:off x="4145946" y="324414"/>
        <a:ext cx="2513811" cy="1560821"/>
      </dsp:txXfrm>
    </dsp:sp>
    <dsp:sp modelId="{3F5C8CAC-2403-5749-A868-DB7F12AD70C1}">
      <dsp:nvSpPr>
        <dsp:cNvPr id="0" name=""/>
        <dsp:cNvSpPr/>
      </dsp:nvSpPr>
      <dsp:spPr>
        <a:xfrm>
          <a:off x="616148" y="2417542"/>
          <a:ext cx="2610929" cy="165793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4DD70C-0FB2-C847-8479-2393D62BFC8D}">
      <dsp:nvSpPr>
        <dsp:cNvPr id="0" name=""/>
        <dsp:cNvSpPr/>
      </dsp:nvSpPr>
      <dsp:spPr>
        <a:xfrm>
          <a:off x="906251" y="2693140"/>
          <a:ext cx="2610929" cy="1657939"/>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IN" sz="2900" kern="1200" dirty="0"/>
            <a:t>Interpolation</a:t>
          </a:r>
          <a:endParaRPr lang="en-US" sz="2900" kern="1200" dirty="0"/>
        </a:p>
      </dsp:txBody>
      <dsp:txXfrm>
        <a:off x="954810" y="2741699"/>
        <a:ext cx="2513811" cy="1560821"/>
      </dsp:txXfrm>
    </dsp:sp>
    <dsp:sp modelId="{BDFE385D-929D-3745-8570-84F3EA9EB6C1}">
      <dsp:nvSpPr>
        <dsp:cNvPr id="0" name=""/>
        <dsp:cNvSpPr/>
      </dsp:nvSpPr>
      <dsp:spPr>
        <a:xfrm>
          <a:off x="3807283" y="2417542"/>
          <a:ext cx="2610929" cy="165793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0B7557-F1C0-C04E-8325-C9D5A631C191}">
      <dsp:nvSpPr>
        <dsp:cNvPr id="0" name=""/>
        <dsp:cNvSpPr/>
      </dsp:nvSpPr>
      <dsp:spPr>
        <a:xfrm>
          <a:off x="4097387" y="2693140"/>
          <a:ext cx="2610929" cy="1657939"/>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IN" sz="2900" kern="1200" dirty="0"/>
            <a:t>Property Binding</a:t>
          </a:r>
          <a:endParaRPr lang="en-US" sz="2900" kern="1200" dirty="0"/>
        </a:p>
      </dsp:txBody>
      <dsp:txXfrm>
        <a:off x="4145946" y="2741699"/>
        <a:ext cx="2513811" cy="1560821"/>
      </dsp:txXfrm>
    </dsp:sp>
    <dsp:sp modelId="{D26A151F-63C2-7F4C-B857-6EDFB03FD8CB}">
      <dsp:nvSpPr>
        <dsp:cNvPr id="0" name=""/>
        <dsp:cNvSpPr/>
      </dsp:nvSpPr>
      <dsp:spPr>
        <a:xfrm>
          <a:off x="6998419" y="2417542"/>
          <a:ext cx="2610929" cy="165793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206C16-A512-AE4D-80F1-BBF445F22050}">
      <dsp:nvSpPr>
        <dsp:cNvPr id="0" name=""/>
        <dsp:cNvSpPr/>
      </dsp:nvSpPr>
      <dsp:spPr>
        <a:xfrm>
          <a:off x="7288522" y="2693140"/>
          <a:ext cx="2610929" cy="1657939"/>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IN" sz="2900" kern="1200" dirty="0"/>
            <a:t>Event Binding</a:t>
          </a:r>
          <a:endParaRPr lang="en-US" sz="2900" kern="1200" dirty="0"/>
        </a:p>
      </dsp:txBody>
      <dsp:txXfrm>
        <a:off x="7337081" y="2741699"/>
        <a:ext cx="2513811" cy="156082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B3BD00-C2AA-1145-940E-65624B0510A5}" type="datetimeFigureOut">
              <a:rPr lang="en-US" smtClean="0"/>
              <a:t>8/18/20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B86F4F-F5AD-F740-8D99-3B8A54309F76}" type="slidenum">
              <a:rPr lang="en-US" smtClean="0"/>
              <a:t>‹#›</a:t>
            </a:fld>
            <a:endParaRPr lang="en-US"/>
          </a:p>
        </p:txBody>
      </p:sp>
    </p:spTree>
    <p:extLst>
      <p:ext uri="{BB962C8B-B14F-4D97-AF65-F5344CB8AC3E}">
        <p14:creationId xmlns:p14="http://schemas.microsoft.com/office/powerpoint/2010/main" val="1251247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NodeJS we use few utilities like </a:t>
            </a:r>
            <a:r>
              <a:rPr lang="en-US" dirty="0" err="1"/>
              <a:t>npm</a:t>
            </a:r>
            <a:r>
              <a:rPr lang="en-US" dirty="0"/>
              <a:t> just to manage our project dependencies, we no need to learn node just install and use it.</a:t>
            </a:r>
          </a:p>
          <a:p>
            <a:r>
              <a:rPr lang="en-US" dirty="0"/>
              <a:t>Angular uses TS from MS and VS Code also from MS so it includes cool features to deal with TS like debugging </a:t>
            </a:r>
            <a:r>
              <a:rPr lang="en-US" dirty="0" err="1"/>
              <a:t>etc</a:t>
            </a:r>
            <a:endParaRPr lang="en-US" dirty="0"/>
          </a:p>
          <a:p>
            <a:endParaRPr lang="en-US" dirty="0"/>
          </a:p>
        </p:txBody>
      </p:sp>
      <p:sp>
        <p:nvSpPr>
          <p:cNvPr id="4" name="Slide Number Placeholder 3"/>
          <p:cNvSpPr>
            <a:spLocks noGrp="1"/>
          </p:cNvSpPr>
          <p:nvPr>
            <p:ph type="sldNum" sz="quarter" idx="5"/>
          </p:nvPr>
        </p:nvSpPr>
        <p:spPr/>
        <p:txBody>
          <a:bodyPr/>
          <a:lstStyle/>
          <a:p>
            <a:fld id="{45B86F4F-F5AD-F740-8D99-3B8A54309F76}" type="slidenum">
              <a:rPr lang="en-US" smtClean="0"/>
              <a:t>2</a:t>
            </a:fld>
            <a:endParaRPr lang="en-US"/>
          </a:p>
        </p:txBody>
      </p:sp>
    </p:spTree>
    <p:extLst>
      <p:ext uri="{BB962C8B-B14F-4D97-AF65-F5344CB8AC3E}">
        <p14:creationId xmlns:p14="http://schemas.microsoft.com/office/powerpoint/2010/main" val="1710145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header page we have this ng-template when user logout login link will appear else username will appear</a:t>
            </a:r>
          </a:p>
        </p:txBody>
      </p:sp>
      <p:sp>
        <p:nvSpPr>
          <p:cNvPr id="4" name="Slide Number Placeholder 3"/>
          <p:cNvSpPr>
            <a:spLocks noGrp="1"/>
          </p:cNvSpPr>
          <p:nvPr>
            <p:ph type="sldNum" sz="quarter" idx="5"/>
          </p:nvPr>
        </p:nvSpPr>
        <p:spPr/>
        <p:txBody>
          <a:bodyPr/>
          <a:lstStyle/>
          <a:p>
            <a:fld id="{45B86F4F-F5AD-F740-8D99-3B8A54309F76}" type="slidenum">
              <a:rPr lang="en-US" smtClean="0"/>
              <a:t>14</a:t>
            </a:fld>
            <a:endParaRPr lang="en-US"/>
          </a:p>
        </p:txBody>
      </p:sp>
    </p:spTree>
    <p:extLst>
      <p:ext uri="{BB962C8B-B14F-4D97-AF65-F5344CB8AC3E}">
        <p14:creationId xmlns:p14="http://schemas.microsoft.com/office/powerpoint/2010/main" val="1313072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8/18/20</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54898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8/18/20</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2682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8/18/20</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8305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8/18/20</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6780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8/18/20</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3330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8/18/20</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3970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8/18/20</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6367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8/18/20</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35454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8/18/20</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3261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8/18/20</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0242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8/18/20</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805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8/18/20</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2723581546"/>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01" r:id="rId7"/>
    <p:sldLayoutId id="2147483702" r:id="rId8"/>
    <p:sldLayoutId id="2147483703" r:id="rId9"/>
    <p:sldLayoutId id="2147483704" r:id="rId10"/>
    <p:sldLayoutId id="21474837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 Id="rId4" Type="http://schemas.openxmlformats.org/officeDocument/2006/relationships/hyperlink" Target="https://www.tektutorialshub.com/angular/formcontrol-in-angular/"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tektutorialshub.com/angular/formcontrol-in-angular/" TargetMode="External"/><Relationship Id="rId2" Type="http://schemas.openxmlformats.org/officeDocument/2006/relationships/hyperlink" Target="https://www.tektutorialshub.com/angular/formgroup-in-angular/"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tektutorialshub.com/angular/formgroup-in-angular/" TargetMode="External"/><Relationship Id="rId2" Type="http://schemas.openxmlformats.org/officeDocument/2006/relationships/hyperlink" Target="https://www.tektutorialshub.com/angular/angular-formarray-example-in-reactive-forms/" TargetMode="External"/><Relationship Id="rId1" Type="http://schemas.openxmlformats.org/officeDocument/2006/relationships/slideLayout" Target="../slideLayouts/slideLayout2.xml"/><Relationship Id="rId4" Type="http://schemas.openxmlformats.org/officeDocument/2006/relationships/hyperlink" Target="https://www.tektutorialshub.com/angular/formcontrol-in-angular/" TargetMode="Externa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hyperlink" Target="https://www.tektutorialshub.com/angular/formgroup-in-angular/"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hyperlink" Target="https://en.wikipedia.org/wiki/Publish%E2%80%93subscribe_pattern"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tektutorialshub.com/angular/angular-ngfor-directive/" TargetMode="External"/><Relationship Id="rId2" Type="http://schemas.openxmlformats.org/officeDocument/2006/relationships/hyperlink" Target="https://www.tektutorialshub.com/angular/angular-directives/" TargetMode="External"/><Relationship Id="rId1" Type="http://schemas.openxmlformats.org/officeDocument/2006/relationships/slideLayout" Target="../slideLayouts/slideLayout2.xml"/><Relationship Id="rId5" Type="http://schemas.openxmlformats.org/officeDocument/2006/relationships/hyperlink" Target="https://www.tektutorialshub.com/angular/angular-ngclass-directive/" TargetMode="External"/><Relationship Id="rId4" Type="http://schemas.openxmlformats.org/officeDocument/2006/relationships/hyperlink" Target="https://www.tektutorialshub.com/angular/angular-ngif-directiv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E3C5560-7A9C-489F-9148-18C5E1D0F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2CC7CE-DBB5-A341-9939-A0B6BCE0A476}"/>
              </a:ext>
            </a:extLst>
          </p:cNvPr>
          <p:cNvSpPr>
            <a:spLocks noGrp="1"/>
          </p:cNvSpPr>
          <p:nvPr>
            <p:ph type="ctrTitle"/>
          </p:nvPr>
        </p:nvSpPr>
        <p:spPr>
          <a:xfrm>
            <a:off x="1578043" y="590062"/>
            <a:ext cx="5309140" cy="2838938"/>
          </a:xfrm>
        </p:spPr>
        <p:txBody>
          <a:bodyPr>
            <a:normAutofit/>
          </a:bodyPr>
          <a:lstStyle/>
          <a:p>
            <a:r>
              <a:rPr lang="en-US" sz="5400" dirty="0">
                <a:solidFill>
                  <a:schemeClr val="bg1"/>
                </a:solidFill>
              </a:rPr>
              <a:t>ANGULAR</a:t>
            </a:r>
            <a:br>
              <a:rPr lang="en-US" sz="5400" dirty="0">
                <a:solidFill>
                  <a:schemeClr val="bg1"/>
                </a:solidFill>
              </a:rPr>
            </a:br>
            <a:r>
              <a:rPr lang="en-US" sz="5400" dirty="0">
                <a:solidFill>
                  <a:schemeClr val="bg1"/>
                </a:solidFill>
              </a:rPr>
              <a:t>Data</a:t>
            </a:r>
            <a:br>
              <a:rPr lang="en-US" sz="5400" dirty="0">
                <a:solidFill>
                  <a:schemeClr val="bg1"/>
                </a:solidFill>
              </a:rPr>
            </a:br>
            <a:r>
              <a:rPr lang="en-US" sz="5400" dirty="0">
                <a:solidFill>
                  <a:schemeClr val="bg1"/>
                </a:solidFill>
              </a:rPr>
              <a:t>binding</a:t>
            </a:r>
          </a:p>
        </p:txBody>
      </p:sp>
      <p:sp>
        <p:nvSpPr>
          <p:cNvPr id="18"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236" y="1606411"/>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a:p>
        </p:txBody>
      </p:sp>
      <p:sp>
        <p:nvSpPr>
          <p:cNvPr id="20"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014" y="183570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2"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696" y="2060130"/>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cxnSp>
        <p:nvCxnSpPr>
          <p:cNvPr id="24" name="Straight Connector 2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1262" y="3505200"/>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26" name="Graphic 25">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10836425" y="5436655"/>
            <a:ext cx="151536" cy="151536"/>
          </a:xfrm>
          <a:prstGeom prst="rect">
            <a:avLst/>
          </a:prstGeom>
        </p:spPr>
      </p:pic>
      <p:pic>
        <p:nvPicPr>
          <p:cNvPr id="28" name="Graphic 27">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245175" y="5896734"/>
            <a:ext cx="108625" cy="108625"/>
          </a:xfrm>
          <a:prstGeom prst="rect">
            <a:avLst/>
          </a:prstGeom>
        </p:spPr>
      </p:pic>
      <p:pic>
        <p:nvPicPr>
          <p:cNvPr id="30" name="Graphic 29">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0554288" y="6038004"/>
            <a:ext cx="95759" cy="95759"/>
          </a:xfrm>
          <a:prstGeom prst="rect">
            <a:avLst/>
          </a:prstGeom>
        </p:spPr>
      </p:pic>
      <p:pic>
        <p:nvPicPr>
          <p:cNvPr id="4" name="Picture 3">
            <a:extLst>
              <a:ext uri="{FF2B5EF4-FFF2-40B4-BE49-F238E27FC236}">
                <a16:creationId xmlns:a16="http://schemas.microsoft.com/office/drawing/2014/main" id="{5564E58D-8B9E-47EC-B699-E9A2A280F24D}"/>
              </a:ext>
            </a:extLst>
          </p:cNvPr>
          <p:cNvPicPr>
            <a:picLocks noChangeAspect="1"/>
          </p:cNvPicPr>
          <p:nvPr/>
        </p:nvPicPr>
        <p:blipFill rotWithShape="1">
          <a:blip r:embed="rId8"/>
          <a:srcRect l="20789" r="9918" b="1"/>
          <a:stretch/>
        </p:blipFill>
        <p:spPr>
          <a:xfrm>
            <a:off x="6740358" y="1606411"/>
            <a:ext cx="5451642" cy="5251590"/>
          </a:xfrm>
          <a:custGeom>
            <a:avLst/>
            <a:gdLst/>
            <a:ahLst/>
            <a:cxnLst/>
            <a:rect l="l" t="t" r="r" b="b"/>
            <a:pathLst>
              <a:path w="5923214" h="5705857">
                <a:moveTo>
                  <a:pt x="3612238" y="0"/>
                </a:moveTo>
                <a:cubicBezTo>
                  <a:pt x="4485043" y="0"/>
                  <a:pt x="5285549" y="309553"/>
                  <a:pt x="5909957" y="824860"/>
                </a:cubicBezTo>
                <a:lnTo>
                  <a:pt x="5923214" y="836909"/>
                </a:lnTo>
                <a:lnTo>
                  <a:pt x="5923214" y="5705857"/>
                </a:lnTo>
                <a:lnTo>
                  <a:pt x="672237" y="5705857"/>
                </a:lnTo>
                <a:lnTo>
                  <a:pt x="616914" y="5631875"/>
                </a:lnTo>
                <a:cubicBezTo>
                  <a:pt x="227427" y="5055358"/>
                  <a:pt x="0" y="4360357"/>
                  <a:pt x="0" y="3612238"/>
                </a:cubicBezTo>
                <a:cubicBezTo>
                  <a:pt x="0" y="1617255"/>
                  <a:pt x="1617255" y="0"/>
                  <a:pt x="3612238" y="0"/>
                </a:cubicBezTo>
                <a:close/>
              </a:path>
            </a:pathLst>
          </a:custGeom>
        </p:spPr>
      </p:pic>
    </p:spTree>
    <p:extLst>
      <p:ext uri="{BB962C8B-B14F-4D97-AF65-F5344CB8AC3E}">
        <p14:creationId xmlns:p14="http://schemas.microsoft.com/office/powerpoint/2010/main" val="2144839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746A8B-5B1B-DB49-A4C9-E7B0390FBCD8}"/>
              </a:ext>
            </a:extLst>
          </p:cNvPr>
          <p:cNvSpPr txBox="1"/>
          <p:nvPr/>
        </p:nvSpPr>
        <p:spPr>
          <a:xfrm>
            <a:off x="897645" y="335472"/>
            <a:ext cx="2339102" cy="523220"/>
          </a:xfrm>
          <a:prstGeom prst="rect">
            <a:avLst/>
          </a:prstGeom>
          <a:noFill/>
        </p:spPr>
        <p:txBody>
          <a:bodyPr wrap="none" rtlCol="0">
            <a:spAutoFit/>
          </a:bodyPr>
          <a:lstStyle/>
          <a:p>
            <a:r>
              <a:rPr lang="en-IN" sz="2800" dirty="0"/>
              <a:t>Custom Pipe</a:t>
            </a:r>
          </a:p>
        </p:txBody>
      </p:sp>
      <p:sp>
        <p:nvSpPr>
          <p:cNvPr id="4" name="TextBox 3">
            <a:extLst>
              <a:ext uri="{FF2B5EF4-FFF2-40B4-BE49-F238E27FC236}">
                <a16:creationId xmlns:a16="http://schemas.microsoft.com/office/drawing/2014/main" id="{E719A743-F25E-044F-965B-6AAF4A68FB09}"/>
              </a:ext>
            </a:extLst>
          </p:cNvPr>
          <p:cNvSpPr txBox="1"/>
          <p:nvPr/>
        </p:nvSpPr>
        <p:spPr>
          <a:xfrm>
            <a:off x="1203649" y="1147665"/>
            <a:ext cx="530915" cy="369332"/>
          </a:xfrm>
          <a:prstGeom prst="rect">
            <a:avLst/>
          </a:prstGeom>
          <a:noFill/>
        </p:spPr>
        <p:txBody>
          <a:bodyPr wrap="square" rtlCol="0">
            <a:spAutoFit/>
          </a:bodyPr>
          <a:lstStyle/>
          <a:p>
            <a:endParaRPr lang="en-US" dirty="0"/>
          </a:p>
        </p:txBody>
      </p:sp>
      <p:sp>
        <p:nvSpPr>
          <p:cNvPr id="5" name="TextBox 4">
            <a:extLst>
              <a:ext uri="{FF2B5EF4-FFF2-40B4-BE49-F238E27FC236}">
                <a16:creationId xmlns:a16="http://schemas.microsoft.com/office/drawing/2014/main" id="{59669176-B972-EC48-AF5F-965CD472A57B}"/>
              </a:ext>
            </a:extLst>
          </p:cNvPr>
          <p:cNvSpPr txBox="1"/>
          <p:nvPr/>
        </p:nvSpPr>
        <p:spPr>
          <a:xfrm>
            <a:off x="893408" y="1034161"/>
            <a:ext cx="2114681" cy="584775"/>
          </a:xfrm>
          <a:prstGeom prst="rect">
            <a:avLst/>
          </a:prstGeom>
          <a:noFill/>
        </p:spPr>
        <p:txBody>
          <a:bodyPr wrap="none" rtlCol="0">
            <a:spAutoFit/>
          </a:bodyPr>
          <a:lstStyle/>
          <a:p>
            <a:r>
              <a:rPr lang="en-IN" sz="1600" dirty="0" err="1"/>
              <a:t>Genearate</a:t>
            </a:r>
            <a:r>
              <a:rPr lang="en-IN" sz="1600" dirty="0"/>
              <a:t> using cli </a:t>
            </a:r>
          </a:p>
          <a:p>
            <a:r>
              <a:rPr lang="en-IN" sz="1600" dirty="0">
                <a:solidFill>
                  <a:srgbClr val="0070C0"/>
                </a:solidFill>
              </a:rPr>
              <a:t>ng g pipe sqrt</a:t>
            </a:r>
            <a:endParaRPr lang="en-US" sz="1600" dirty="0">
              <a:solidFill>
                <a:srgbClr val="0070C0"/>
              </a:solidFill>
            </a:endParaRPr>
          </a:p>
        </p:txBody>
      </p:sp>
      <p:sp>
        <p:nvSpPr>
          <p:cNvPr id="6" name="TextBox 5">
            <a:extLst>
              <a:ext uri="{FF2B5EF4-FFF2-40B4-BE49-F238E27FC236}">
                <a16:creationId xmlns:a16="http://schemas.microsoft.com/office/drawing/2014/main" id="{924C69C6-3898-244F-8ED4-375A8A46FAD0}"/>
              </a:ext>
            </a:extLst>
          </p:cNvPr>
          <p:cNvSpPr txBox="1"/>
          <p:nvPr/>
        </p:nvSpPr>
        <p:spPr>
          <a:xfrm>
            <a:off x="1063690" y="2114156"/>
            <a:ext cx="5032310" cy="1754326"/>
          </a:xfrm>
          <a:prstGeom prst="rect">
            <a:avLst/>
          </a:prstGeom>
          <a:noFill/>
        </p:spPr>
        <p:txBody>
          <a:bodyPr wrap="square" rtlCol="0">
            <a:spAutoFit/>
          </a:bodyPr>
          <a:lstStyle/>
          <a:p>
            <a:r>
              <a:rPr lang="en-IN" sz="1200" dirty="0">
                <a:solidFill>
                  <a:srgbClr val="0070C0"/>
                </a:solidFill>
              </a:rPr>
              <a:t>import {Pipe, </a:t>
            </a:r>
            <a:r>
              <a:rPr lang="en-IN" sz="1200" dirty="0" err="1">
                <a:solidFill>
                  <a:srgbClr val="0070C0"/>
                </a:solidFill>
              </a:rPr>
              <a:t>PipeTransform</a:t>
            </a:r>
            <a:r>
              <a:rPr lang="en-IN" sz="1200" dirty="0">
                <a:solidFill>
                  <a:srgbClr val="0070C0"/>
                </a:solidFill>
              </a:rPr>
              <a:t>} from '@angular/core'; </a:t>
            </a:r>
          </a:p>
          <a:p>
            <a:r>
              <a:rPr lang="en-IN" sz="1200" dirty="0">
                <a:solidFill>
                  <a:srgbClr val="0070C0"/>
                </a:solidFill>
              </a:rPr>
              <a:t>@Pipe ({ </a:t>
            </a:r>
          </a:p>
          <a:p>
            <a:r>
              <a:rPr lang="en-IN" sz="1200" dirty="0">
                <a:solidFill>
                  <a:srgbClr val="0070C0"/>
                </a:solidFill>
              </a:rPr>
              <a:t>   name : 'sqrt'</a:t>
            </a:r>
          </a:p>
          <a:p>
            <a:r>
              <a:rPr lang="en-IN" sz="1200" dirty="0">
                <a:solidFill>
                  <a:srgbClr val="0070C0"/>
                </a:solidFill>
              </a:rPr>
              <a:t>}) </a:t>
            </a:r>
          </a:p>
          <a:p>
            <a:r>
              <a:rPr lang="en-IN" sz="1200" dirty="0">
                <a:solidFill>
                  <a:srgbClr val="0070C0"/>
                </a:solidFill>
              </a:rPr>
              <a:t>export class </a:t>
            </a:r>
            <a:r>
              <a:rPr lang="en-IN" sz="1200" dirty="0" err="1">
                <a:solidFill>
                  <a:srgbClr val="0070C0"/>
                </a:solidFill>
              </a:rPr>
              <a:t>SqrtPipe</a:t>
            </a:r>
            <a:r>
              <a:rPr lang="en-IN" sz="1200" dirty="0">
                <a:solidFill>
                  <a:srgbClr val="0070C0"/>
                </a:solidFill>
              </a:rPr>
              <a:t> implements </a:t>
            </a:r>
            <a:r>
              <a:rPr lang="en-IN" sz="1200" dirty="0" err="1">
                <a:solidFill>
                  <a:srgbClr val="0070C0"/>
                </a:solidFill>
              </a:rPr>
              <a:t>PipeTransform</a:t>
            </a:r>
            <a:r>
              <a:rPr lang="en-IN" sz="1200" dirty="0">
                <a:solidFill>
                  <a:srgbClr val="0070C0"/>
                </a:solidFill>
              </a:rPr>
              <a:t> {</a:t>
            </a:r>
          </a:p>
          <a:p>
            <a:r>
              <a:rPr lang="en-IN" sz="1200" dirty="0">
                <a:solidFill>
                  <a:srgbClr val="0070C0"/>
                </a:solidFill>
              </a:rPr>
              <a:t>   transform(</a:t>
            </a:r>
            <a:r>
              <a:rPr lang="en-IN" sz="1200" dirty="0" err="1">
                <a:solidFill>
                  <a:srgbClr val="0070C0"/>
                </a:solidFill>
              </a:rPr>
              <a:t>val</a:t>
            </a:r>
            <a:r>
              <a:rPr lang="en-IN" sz="1200" dirty="0">
                <a:solidFill>
                  <a:srgbClr val="0070C0"/>
                </a:solidFill>
              </a:rPr>
              <a:t> : number) : number {</a:t>
            </a:r>
          </a:p>
          <a:p>
            <a:r>
              <a:rPr lang="en-IN" sz="1200" dirty="0">
                <a:solidFill>
                  <a:srgbClr val="0070C0"/>
                </a:solidFill>
              </a:rPr>
              <a:t>      return </a:t>
            </a:r>
            <a:r>
              <a:rPr lang="en-IN" sz="1200" dirty="0" err="1">
                <a:solidFill>
                  <a:srgbClr val="0070C0"/>
                </a:solidFill>
              </a:rPr>
              <a:t>Math.sqrt</a:t>
            </a:r>
            <a:r>
              <a:rPr lang="en-IN" sz="1200" dirty="0">
                <a:solidFill>
                  <a:srgbClr val="0070C0"/>
                </a:solidFill>
              </a:rPr>
              <a:t>(</a:t>
            </a:r>
            <a:r>
              <a:rPr lang="en-IN" sz="1200" dirty="0" err="1">
                <a:solidFill>
                  <a:srgbClr val="0070C0"/>
                </a:solidFill>
              </a:rPr>
              <a:t>val</a:t>
            </a:r>
            <a:r>
              <a:rPr lang="en-IN" sz="1200" dirty="0">
                <a:solidFill>
                  <a:srgbClr val="0070C0"/>
                </a:solidFill>
              </a:rPr>
              <a:t>);</a:t>
            </a:r>
          </a:p>
          <a:p>
            <a:r>
              <a:rPr lang="en-IN" sz="1200" dirty="0">
                <a:solidFill>
                  <a:srgbClr val="0070C0"/>
                </a:solidFill>
              </a:rPr>
              <a:t>   }</a:t>
            </a:r>
          </a:p>
          <a:p>
            <a:r>
              <a:rPr lang="en-IN" sz="1200" dirty="0">
                <a:solidFill>
                  <a:srgbClr val="0070C0"/>
                </a:solidFill>
              </a:rPr>
              <a:t>}</a:t>
            </a:r>
            <a:endParaRPr lang="en-US" sz="1200" dirty="0">
              <a:solidFill>
                <a:srgbClr val="0070C0"/>
              </a:solidFill>
            </a:endParaRPr>
          </a:p>
        </p:txBody>
      </p:sp>
      <p:sp>
        <p:nvSpPr>
          <p:cNvPr id="8" name="TextBox 7">
            <a:extLst>
              <a:ext uri="{FF2B5EF4-FFF2-40B4-BE49-F238E27FC236}">
                <a16:creationId xmlns:a16="http://schemas.microsoft.com/office/drawing/2014/main" id="{3CB13B96-2336-984F-A2D1-BF6CA7BACE63}"/>
              </a:ext>
            </a:extLst>
          </p:cNvPr>
          <p:cNvSpPr txBox="1"/>
          <p:nvPr/>
        </p:nvSpPr>
        <p:spPr>
          <a:xfrm>
            <a:off x="893408" y="1720876"/>
            <a:ext cx="2719014" cy="338554"/>
          </a:xfrm>
          <a:prstGeom prst="rect">
            <a:avLst/>
          </a:prstGeom>
          <a:noFill/>
        </p:spPr>
        <p:txBody>
          <a:bodyPr wrap="none" rtlCol="0">
            <a:spAutoFit/>
          </a:bodyPr>
          <a:lstStyle/>
          <a:p>
            <a:r>
              <a:rPr lang="en-US" sz="1600" dirty="0"/>
              <a:t>Update the class as below</a:t>
            </a:r>
          </a:p>
        </p:txBody>
      </p:sp>
      <p:sp>
        <p:nvSpPr>
          <p:cNvPr id="9" name="TextBox 8">
            <a:extLst>
              <a:ext uri="{FF2B5EF4-FFF2-40B4-BE49-F238E27FC236}">
                <a16:creationId xmlns:a16="http://schemas.microsoft.com/office/drawing/2014/main" id="{027F0732-DFFC-B74C-935A-164F3A16E08C}"/>
              </a:ext>
            </a:extLst>
          </p:cNvPr>
          <p:cNvSpPr txBox="1"/>
          <p:nvPr/>
        </p:nvSpPr>
        <p:spPr>
          <a:xfrm>
            <a:off x="998376" y="4068147"/>
            <a:ext cx="4185761" cy="553998"/>
          </a:xfrm>
          <a:prstGeom prst="rect">
            <a:avLst/>
          </a:prstGeom>
          <a:noFill/>
        </p:spPr>
        <p:txBody>
          <a:bodyPr wrap="none" rtlCol="0">
            <a:spAutoFit/>
          </a:bodyPr>
          <a:lstStyle/>
          <a:p>
            <a:r>
              <a:rPr lang="en-US" sz="1600" dirty="0"/>
              <a:t>Use in </a:t>
            </a:r>
            <a:r>
              <a:rPr lang="en-US" sz="1600" dirty="0" err="1"/>
              <a:t>tamplate</a:t>
            </a:r>
            <a:r>
              <a:rPr lang="en-US" sz="1600" dirty="0"/>
              <a:t>:</a:t>
            </a:r>
          </a:p>
          <a:p>
            <a:r>
              <a:rPr lang="en-IN" sz="1400" dirty="0">
                <a:solidFill>
                  <a:srgbClr val="0070C0"/>
                </a:solidFill>
              </a:rPr>
              <a:t>&lt;span&gt;Square root of 25 is: {{25 | sqrt}}&lt;/span&gt; </a:t>
            </a:r>
            <a:endParaRPr lang="en-US" sz="1400" dirty="0">
              <a:solidFill>
                <a:srgbClr val="0070C0"/>
              </a:solidFill>
            </a:endParaRPr>
          </a:p>
        </p:txBody>
      </p:sp>
    </p:spTree>
    <p:extLst>
      <p:ext uri="{BB962C8B-B14F-4D97-AF65-F5344CB8AC3E}">
        <p14:creationId xmlns:p14="http://schemas.microsoft.com/office/powerpoint/2010/main" val="2048130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2E9A26-E703-804C-B2FF-FAA97E268B4E}"/>
              </a:ext>
            </a:extLst>
          </p:cNvPr>
          <p:cNvSpPr txBox="1"/>
          <p:nvPr/>
        </p:nvSpPr>
        <p:spPr>
          <a:xfrm>
            <a:off x="1026367" y="298580"/>
            <a:ext cx="1622560" cy="523220"/>
          </a:xfrm>
          <a:prstGeom prst="rect">
            <a:avLst/>
          </a:prstGeom>
          <a:noFill/>
        </p:spPr>
        <p:txBody>
          <a:bodyPr wrap="none" rtlCol="0">
            <a:spAutoFit/>
          </a:bodyPr>
          <a:lstStyle/>
          <a:p>
            <a:r>
              <a:rPr lang="en-US" sz="2800" dirty="0"/>
              <a:t>Services</a:t>
            </a:r>
            <a:endParaRPr lang="en-US" dirty="0"/>
          </a:p>
        </p:txBody>
      </p:sp>
      <p:sp>
        <p:nvSpPr>
          <p:cNvPr id="3" name="TextBox 2">
            <a:extLst>
              <a:ext uri="{FF2B5EF4-FFF2-40B4-BE49-F238E27FC236}">
                <a16:creationId xmlns:a16="http://schemas.microsoft.com/office/drawing/2014/main" id="{2819C794-7457-7D42-8FE5-75AC200EA967}"/>
              </a:ext>
            </a:extLst>
          </p:cNvPr>
          <p:cNvSpPr txBox="1"/>
          <p:nvPr/>
        </p:nvSpPr>
        <p:spPr>
          <a:xfrm>
            <a:off x="1026367" y="923730"/>
            <a:ext cx="11000791" cy="4462760"/>
          </a:xfrm>
          <a:prstGeom prst="rect">
            <a:avLst/>
          </a:prstGeom>
          <a:noFill/>
        </p:spPr>
        <p:txBody>
          <a:bodyPr wrap="square" rtlCol="0">
            <a:spAutoFit/>
          </a:bodyPr>
          <a:lstStyle/>
          <a:p>
            <a:r>
              <a:rPr lang="en-IN" sz="1400" dirty="0"/>
              <a:t>We might come across a situation where we need some code to be used everywhere on the page. </a:t>
            </a:r>
          </a:p>
          <a:p>
            <a:r>
              <a:rPr lang="en-IN" sz="1400" dirty="0"/>
              <a:t>For example, it can be for data connection that needs to be shared across components. This is achieved with the help of Services. With services, we can access methods and properties across other components in the entire project.</a:t>
            </a:r>
          </a:p>
          <a:p>
            <a:endParaRPr lang="en-IN" sz="1400" dirty="0"/>
          </a:p>
          <a:p>
            <a:r>
              <a:rPr lang="en-IN" sz="1400" dirty="0"/>
              <a:t>To create a service, we need to make use of the command line as given below</a:t>
            </a:r>
          </a:p>
          <a:p>
            <a:r>
              <a:rPr lang="en-IN" sz="1600" dirty="0">
                <a:solidFill>
                  <a:srgbClr val="0070C0"/>
                </a:solidFill>
              </a:rPr>
              <a:t>ng g service </a:t>
            </a:r>
            <a:r>
              <a:rPr lang="en-IN" sz="1600" dirty="0" err="1">
                <a:solidFill>
                  <a:srgbClr val="0070C0"/>
                </a:solidFill>
              </a:rPr>
              <a:t>myservice</a:t>
            </a:r>
            <a:endParaRPr lang="en-IN" sz="1600" dirty="0">
              <a:solidFill>
                <a:srgbClr val="0070C0"/>
              </a:solidFill>
            </a:endParaRPr>
          </a:p>
          <a:p>
            <a:endParaRPr lang="en-IN" sz="1600" dirty="0">
              <a:solidFill>
                <a:srgbClr val="0070C0"/>
              </a:solidFill>
            </a:endParaRPr>
          </a:p>
          <a:p>
            <a:r>
              <a:rPr lang="en-IN" sz="1400" dirty="0"/>
              <a:t>Services now will be decorated with @Injectable decorator</a:t>
            </a:r>
          </a:p>
          <a:p>
            <a:r>
              <a:rPr lang="en-IN" sz="1400" dirty="0"/>
              <a:t>So that they can injected in the components directly without declaring in the providers section of module.</a:t>
            </a:r>
          </a:p>
          <a:p>
            <a:endParaRPr lang="en-IN" sz="1400" dirty="0"/>
          </a:p>
          <a:p>
            <a:r>
              <a:rPr lang="en-IN" sz="1200" dirty="0"/>
              <a:t>The Old Way of doing DI in Angular — providers: []</a:t>
            </a:r>
          </a:p>
          <a:p>
            <a:r>
              <a:rPr lang="en-IN" sz="1200" dirty="0"/>
              <a:t>The New Way of doing DI in Angular — </a:t>
            </a:r>
            <a:r>
              <a:rPr lang="en-IN" sz="1200" dirty="0" err="1"/>
              <a:t>providedIn</a:t>
            </a:r>
            <a:r>
              <a:rPr lang="en-IN" sz="1200" dirty="0"/>
              <a:t>: 'root' | </a:t>
            </a:r>
            <a:r>
              <a:rPr lang="en-IN" sz="1200" dirty="0" err="1"/>
              <a:t>SomeModule</a:t>
            </a:r>
            <a:endParaRPr lang="en-IN" sz="1200" dirty="0"/>
          </a:p>
          <a:p>
            <a:endParaRPr lang="en-US" sz="1600" dirty="0">
              <a:solidFill>
                <a:srgbClr val="0070C0"/>
              </a:solidFill>
            </a:endParaRPr>
          </a:p>
          <a:p>
            <a:endParaRPr lang="en-US" sz="1600" dirty="0">
              <a:solidFill>
                <a:srgbClr val="0070C0"/>
              </a:solidFill>
            </a:endParaRPr>
          </a:p>
          <a:p>
            <a:r>
              <a:rPr lang="en-IN" sz="1400" dirty="0">
                <a:solidFill>
                  <a:srgbClr val="0070C0"/>
                </a:solidFill>
              </a:rPr>
              <a:t>import { Injectable } from '@angular/core’; </a:t>
            </a:r>
          </a:p>
          <a:p>
            <a:endParaRPr lang="en-IN" sz="1400" dirty="0">
              <a:solidFill>
                <a:srgbClr val="0070C0"/>
              </a:solidFill>
            </a:endParaRPr>
          </a:p>
          <a:p>
            <a:r>
              <a:rPr lang="en-IN" sz="1400" dirty="0">
                <a:solidFill>
                  <a:srgbClr val="0070C0"/>
                </a:solidFill>
              </a:rPr>
              <a:t>@Injectable({ </a:t>
            </a:r>
            <a:r>
              <a:rPr lang="en-IN" sz="1400" dirty="0" err="1">
                <a:solidFill>
                  <a:srgbClr val="0070C0"/>
                </a:solidFill>
              </a:rPr>
              <a:t>providedIn</a:t>
            </a:r>
            <a:r>
              <a:rPr lang="en-IN" sz="1400" dirty="0">
                <a:solidFill>
                  <a:srgbClr val="0070C0"/>
                </a:solidFill>
              </a:rPr>
              <a:t>: 'root' }) </a:t>
            </a:r>
          </a:p>
          <a:p>
            <a:r>
              <a:rPr lang="en-IN" sz="1400" dirty="0">
                <a:solidFill>
                  <a:srgbClr val="0070C0"/>
                </a:solidFill>
              </a:rPr>
              <a:t>export class </a:t>
            </a:r>
            <a:r>
              <a:rPr lang="en-IN" sz="1400" dirty="0" err="1">
                <a:solidFill>
                  <a:srgbClr val="0070C0"/>
                </a:solidFill>
              </a:rPr>
              <a:t>MyserviceService</a:t>
            </a:r>
            <a:r>
              <a:rPr lang="en-IN" sz="1400" dirty="0">
                <a:solidFill>
                  <a:srgbClr val="0070C0"/>
                </a:solidFill>
              </a:rPr>
              <a:t> { </a:t>
            </a:r>
          </a:p>
          <a:p>
            <a:r>
              <a:rPr lang="en-IN" sz="1400" dirty="0">
                <a:solidFill>
                  <a:srgbClr val="0070C0"/>
                </a:solidFill>
              </a:rPr>
              <a:t>	constructor() { } </a:t>
            </a:r>
          </a:p>
          <a:p>
            <a:r>
              <a:rPr lang="en-IN" sz="1400" dirty="0">
                <a:solidFill>
                  <a:srgbClr val="0070C0"/>
                </a:solidFill>
              </a:rPr>
              <a:t>}</a:t>
            </a:r>
            <a:endParaRPr lang="en-US" sz="1200" dirty="0">
              <a:solidFill>
                <a:srgbClr val="0070C0"/>
              </a:solidFill>
            </a:endParaRPr>
          </a:p>
        </p:txBody>
      </p:sp>
    </p:spTree>
    <p:extLst>
      <p:ext uri="{BB962C8B-B14F-4D97-AF65-F5344CB8AC3E}">
        <p14:creationId xmlns:p14="http://schemas.microsoft.com/office/powerpoint/2010/main" val="4061405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A9A363-9512-764E-BEF6-50EF891A9A4D}"/>
              </a:ext>
            </a:extLst>
          </p:cNvPr>
          <p:cNvSpPr txBox="1"/>
          <p:nvPr/>
        </p:nvSpPr>
        <p:spPr>
          <a:xfrm>
            <a:off x="1063690" y="354563"/>
            <a:ext cx="1721946" cy="461665"/>
          </a:xfrm>
          <a:prstGeom prst="rect">
            <a:avLst/>
          </a:prstGeom>
          <a:noFill/>
        </p:spPr>
        <p:txBody>
          <a:bodyPr wrap="none" rtlCol="0">
            <a:spAutoFit/>
          </a:bodyPr>
          <a:lstStyle/>
          <a:p>
            <a:r>
              <a:rPr lang="en-IN" sz="2400" dirty="0"/>
              <a:t>Http Client</a:t>
            </a:r>
          </a:p>
        </p:txBody>
      </p:sp>
      <p:sp>
        <p:nvSpPr>
          <p:cNvPr id="3" name="TextBox 2">
            <a:extLst>
              <a:ext uri="{FF2B5EF4-FFF2-40B4-BE49-F238E27FC236}">
                <a16:creationId xmlns:a16="http://schemas.microsoft.com/office/drawing/2014/main" id="{16F0FD98-C528-324F-92E0-B65674BCB5DE}"/>
              </a:ext>
            </a:extLst>
          </p:cNvPr>
          <p:cNvSpPr txBox="1"/>
          <p:nvPr/>
        </p:nvSpPr>
        <p:spPr>
          <a:xfrm>
            <a:off x="1147665" y="1035698"/>
            <a:ext cx="9193542" cy="1969770"/>
          </a:xfrm>
          <a:prstGeom prst="rect">
            <a:avLst/>
          </a:prstGeom>
          <a:noFill/>
        </p:spPr>
        <p:txBody>
          <a:bodyPr wrap="none" rtlCol="0">
            <a:spAutoFit/>
          </a:bodyPr>
          <a:lstStyle/>
          <a:p>
            <a:r>
              <a:rPr lang="en-IN" sz="1200" dirty="0" err="1"/>
              <a:t>HttpClient</a:t>
            </a:r>
            <a:r>
              <a:rPr lang="en-IN" sz="1200" dirty="0"/>
              <a:t> will help us fetch external data, post to it, etc. We need to import the http module to make use of the http service.</a:t>
            </a:r>
          </a:p>
          <a:p>
            <a:endParaRPr lang="en-IN" sz="1200" dirty="0"/>
          </a:p>
          <a:p>
            <a:r>
              <a:rPr lang="en-IN" sz="1200" dirty="0"/>
              <a:t>To use http client we need to first add </a:t>
            </a:r>
            <a:r>
              <a:rPr lang="en-IN" sz="1400" dirty="0" err="1"/>
              <a:t>HttpClientModule</a:t>
            </a:r>
            <a:r>
              <a:rPr lang="en-IN" sz="1200" dirty="0"/>
              <a:t> into imports section of our root module </a:t>
            </a:r>
          </a:p>
          <a:p>
            <a:endParaRPr lang="en-IN" sz="1200" dirty="0"/>
          </a:p>
          <a:p>
            <a:r>
              <a:rPr lang="en-IN" sz="1200" dirty="0">
                <a:solidFill>
                  <a:srgbClr val="0070C0"/>
                </a:solidFill>
              </a:rPr>
              <a:t>import { </a:t>
            </a:r>
            <a:r>
              <a:rPr lang="en-IN" sz="1200" dirty="0" err="1">
                <a:solidFill>
                  <a:srgbClr val="0070C0"/>
                </a:solidFill>
              </a:rPr>
              <a:t>HttpClientModule</a:t>
            </a:r>
            <a:r>
              <a:rPr lang="en-IN" sz="1200" dirty="0">
                <a:solidFill>
                  <a:srgbClr val="0070C0"/>
                </a:solidFill>
              </a:rPr>
              <a:t> } from '@angular/common/http'</a:t>
            </a:r>
          </a:p>
          <a:p>
            <a:endParaRPr lang="en-IN" sz="1200" dirty="0">
              <a:solidFill>
                <a:srgbClr val="0070C0"/>
              </a:solidFill>
            </a:endParaRPr>
          </a:p>
          <a:p>
            <a:r>
              <a:rPr lang="en-IN" sz="1200" dirty="0">
                <a:solidFill>
                  <a:srgbClr val="0070C0"/>
                </a:solidFill>
              </a:rPr>
              <a:t>@</a:t>
            </a:r>
            <a:r>
              <a:rPr lang="en-IN" sz="1200" dirty="0" err="1">
                <a:solidFill>
                  <a:srgbClr val="0070C0"/>
                </a:solidFill>
              </a:rPr>
              <a:t>NgModule</a:t>
            </a:r>
            <a:r>
              <a:rPr lang="en-IN" sz="1200" dirty="0">
                <a:solidFill>
                  <a:srgbClr val="0070C0"/>
                </a:solidFill>
              </a:rPr>
              <a:t>({</a:t>
            </a:r>
          </a:p>
          <a:p>
            <a:r>
              <a:rPr lang="en-IN" sz="1000" dirty="0">
                <a:solidFill>
                  <a:srgbClr val="0070C0"/>
                </a:solidFill>
              </a:rPr>
              <a:t>     </a:t>
            </a:r>
            <a:r>
              <a:rPr lang="en-IN" sz="1200" dirty="0">
                <a:solidFill>
                  <a:srgbClr val="0070C0"/>
                </a:solidFill>
              </a:rPr>
              <a:t> imports: [ </a:t>
            </a:r>
            <a:r>
              <a:rPr lang="en-IN" sz="1200" dirty="0" err="1">
                <a:solidFill>
                  <a:srgbClr val="0070C0"/>
                </a:solidFill>
              </a:rPr>
              <a:t>BrowserModule</a:t>
            </a:r>
            <a:r>
              <a:rPr lang="en-IN" sz="1200" dirty="0">
                <a:solidFill>
                  <a:srgbClr val="0070C0"/>
                </a:solidFill>
              </a:rPr>
              <a:t>, </a:t>
            </a:r>
            <a:r>
              <a:rPr lang="en-IN" sz="1200" dirty="0" err="1">
                <a:solidFill>
                  <a:srgbClr val="0070C0"/>
                </a:solidFill>
              </a:rPr>
              <a:t>AppRoutingModule</a:t>
            </a:r>
            <a:r>
              <a:rPr lang="en-IN" sz="1200" dirty="0">
                <a:solidFill>
                  <a:srgbClr val="0070C0"/>
                </a:solidFill>
              </a:rPr>
              <a:t>, </a:t>
            </a:r>
            <a:r>
              <a:rPr lang="en-IN" sz="1200" dirty="0" err="1">
                <a:solidFill>
                  <a:srgbClr val="0070C0"/>
                </a:solidFill>
              </a:rPr>
              <a:t>HttpClientModule</a:t>
            </a:r>
            <a:r>
              <a:rPr lang="en-IN" sz="1200" dirty="0">
                <a:solidFill>
                  <a:srgbClr val="0070C0"/>
                </a:solidFill>
              </a:rPr>
              <a:t> ] </a:t>
            </a:r>
          </a:p>
          <a:p>
            <a:r>
              <a:rPr lang="en-IN" sz="1200" dirty="0">
                <a:solidFill>
                  <a:srgbClr val="0070C0"/>
                </a:solidFill>
              </a:rPr>
              <a:t>}) </a:t>
            </a:r>
          </a:p>
          <a:p>
            <a:r>
              <a:rPr lang="en-IN" sz="1200" dirty="0">
                <a:solidFill>
                  <a:srgbClr val="0070C0"/>
                </a:solidFill>
              </a:rPr>
              <a:t>export class </a:t>
            </a:r>
            <a:r>
              <a:rPr lang="en-IN" sz="1200" dirty="0" err="1">
                <a:solidFill>
                  <a:srgbClr val="0070C0"/>
                </a:solidFill>
              </a:rPr>
              <a:t>AppModule</a:t>
            </a:r>
            <a:r>
              <a:rPr lang="en-IN" sz="1200" dirty="0">
                <a:solidFill>
                  <a:srgbClr val="0070C0"/>
                </a:solidFill>
              </a:rPr>
              <a:t> { }</a:t>
            </a:r>
            <a:endParaRPr lang="en-US" sz="1000" dirty="0">
              <a:solidFill>
                <a:srgbClr val="0070C0"/>
              </a:solidFill>
            </a:endParaRPr>
          </a:p>
        </p:txBody>
      </p:sp>
      <p:sp>
        <p:nvSpPr>
          <p:cNvPr id="4" name="TextBox 3">
            <a:extLst>
              <a:ext uri="{FF2B5EF4-FFF2-40B4-BE49-F238E27FC236}">
                <a16:creationId xmlns:a16="http://schemas.microsoft.com/office/drawing/2014/main" id="{96278C94-6313-6140-AC5C-B94B5EFCAAC6}"/>
              </a:ext>
            </a:extLst>
          </p:cNvPr>
          <p:cNvSpPr txBox="1"/>
          <p:nvPr/>
        </p:nvSpPr>
        <p:spPr>
          <a:xfrm>
            <a:off x="1184989" y="3359020"/>
            <a:ext cx="4911011" cy="2492990"/>
          </a:xfrm>
          <a:prstGeom prst="rect">
            <a:avLst/>
          </a:prstGeom>
          <a:noFill/>
        </p:spPr>
        <p:txBody>
          <a:bodyPr wrap="square" rtlCol="0">
            <a:spAutoFit/>
          </a:bodyPr>
          <a:lstStyle/>
          <a:p>
            <a:r>
              <a:rPr lang="en-IN" sz="1200" dirty="0"/>
              <a:t>//We will fetch the data from the server using </a:t>
            </a:r>
            <a:r>
              <a:rPr lang="en-IN" sz="1200" dirty="0" err="1"/>
              <a:t>httpclient</a:t>
            </a:r>
            <a:r>
              <a:rPr lang="en-IN" sz="1200" dirty="0"/>
              <a:t> module declared above. We will do that inside a service</a:t>
            </a:r>
          </a:p>
          <a:p>
            <a:r>
              <a:rPr lang="en-IN" sz="1200" dirty="0">
                <a:solidFill>
                  <a:srgbClr val="0070C0"/>
                </a:solidFill>
              </a:rPr>
              <a:t>import { Injectable } from '@angular/core’; </a:t>
            </a:r>
          </a:p>
          <a:p>
            <a:r>
              <a:rPr lang="en-IN" sz="1200" dirty="0">
                <a:solidFill>
                  <a:srgbClr val="0070C0"/>
                </a:solidFill>
              </a:rPr>
              <a:t>import { </a:t>
            </a:r>
            <a:r>
              <a:rPr lang="en-IN" sz="1200" dirty="0" err="1">
                <a:solidFill>
                  <a:srgbClr val="0070C0"/>
                </a:solidFill>
              </a:rPr>
              <a:t>HttpClient</a:t>
            </a:r>
            <a:r>
              <a:rPr lang="en-IN" sz="1200" dirty="0">
                <a:solidFill>
                  <a:srgbClr val="0070C0"/>
                </a:solidFill>
              </a:rPr>
              <a:t> } from '@angular/common/http’; </a:t>
            </a:r>
          </a:p>
          <a:p>
            <a:endParaRPr lang="en-IN" sz="1200" dirty="0">
              <a:solidFill>
                <a:srgbClr val="0070C0"/>
              </a:solidFill>
            </a:endParaRPr>
          </a:p>
          <a:p>
            <a:r>
              <a:rPr lang="en-IN" sz="1200" dirty="0">
                <a:solidFill>
                  <a:srgbClr val="0070C0"/>
                </a:solidFill>
              </a:rPr>
              <a:t>@Injectable({ </a:t>
            </a:r>
            <a:r>
              <a:rPr lang="en-IN" sz="1200" dirty="0" err="1">
                <a:solidFill>
                  <a:srgbClr val="0070C0"/>
                </a:solidFill>
              </a:rPr>
              <a:t>providedIn</a:t>
            </a:r>
            <a:r>
              <a:rPr lang="en-IN" sz="1200" dirty="0">
                <a:solidFill>
                  <a:srgbClr val="0070C0"/>
                </a:solidFill>
              </a:rPr>
              <a:t>: 'root' }) </a:t>
            </a:r>
          </a:p>
          <a:p>
            <a:r>
              <a:rPr lang="en-IN" sz="1200" dirty="0">
                <a:solidFill>
                  <a:srgbClr val="0070C0"/>
                </a:solidFill>
              </a:rPr>
              <a:t>export class </a:t>
            </a:r>
            <a:r>
              <a:rPr lang="en-IN" sz="1200" dirty="0" err="1">
                <a:solidFill>
                  <a:srgbClr val="0070C0"/>
                </a:solidFill>
              </a:rPr>
              <a:t>UsersService</a:t>
            </a:r>
            <a:r>
              <a:rPr lang="en-IN" sz="1200" dirty="0">
                <a:solidFill>
                  <a:srgbClr val="0070C0"/>
                </a:solidFill>
              </a:rPr>
              <a:t> { </a:t>
            </a:r>
          </a:p>
          <a:p>
            <a:r>
              <a:rPr lang="en-IN" sz="1200" dirty="0">
                <a:solidFill>
                  <a:srgbClr val="0070C0"/>
                </a:solidFill>
              </a:rPr>
              <a:t>private </a:t>
            </a:r>
            <a:r>
              <a:rPr lang="en-IN" sz="1200" dirty="0" err="1">
                <a:solidFill>
                  <a:srgbClr val="0070C0"/>
                </a:solidFill>
              </a:rPr>
              <a:t>apiurl</a:t>
            </a:r>
            <a:r>
              <a:rPr lang="en-IN" sz="1200" dirty="0">
                <a:solidFill>
                  <a:srgbClr val="0070C0"/>
                </a:solidFill>
              </a:rPr>
              <a:t> = "http://</a:t>
            </a:r>
            <a:r>
              <a:rPr lang="en-IN" sz="1200" dirty="0" err="1">
                <a:solidFill>
                  <a:srgbClr val="0070C0"/>
                </a:solidFill>
              </a:rPr>
              <a:t>jsonplaceholder.typicode.com</a:t>
            </a:r>
            <a:r>
              <a:rPr lang="en-IN" sz="1200" dirty="0">
                <a:solidFill>
                  <a:srgbClr val="0070C0"/>
                </a:solidFill>
              </a:rPr>
              <a:t>/users/"; </a:t>
            </a:r>
          </a:p>
          <a:p>
            <a:r>
              <a:rPr lang="en-IN" sz="1200" dirty="0">
                <a:solidFill>
                  <a:srgbClr val="0070C0"/>
                </a:solidFill>
              </a:rPr>
              <a:t>  constructor(private http: </a:t>
            </a:r>
            <a:r>
              <a:rPr lang="en-IN" sz="1200" dirty="0" err="1">
                <a:solidFill>
                  <a:srgbClr val="0070C0"/>
                </a:solidFill>
              </a:rPr>
              <a:t>HttpClient</a:t>
            </a:r>
            <a:r>
              <a:rPr lang="en-IN" sz="1200" dirty="0">
                <a:solidFill>
                  <a:srgbClr val="0070C0"/>
                </a:solidFill>
              </a:rPr>
              <a:t>) { } </a:t>
            </a:r>
          </a:p>
          <a:p>
            <a:r>
              <a:rPr lang="en-IN" sz="1200" dirty="0">
                <a:solidFill>
                  <a:srgbClr val="0070C0"/>
                </a:solidFill>
              </a:rPr>
              <a:t>  </a:t>
            </a:r>
            <a:r>
              <a:rPr lang="en-IN" sz="1200" dirty="0" err="1">
                <a:solidFill>
                  <a:srgbClr val="0070C0"/>
                </a:solidFill>
              </a:rPr>
              <a:t>getData</a:t>
            </a:r>
            <a:r>
              <a:rPr lang="en-IN" sz="1200" dirty="0">
                <a:solidFill>
                  <a:srgbClr val="0070C0"/>
                </a:solidFill>
              </a:rPr>
              <a:t>() { </a:t>
            </a:r>
          </a:p>
          <a:p>
            <a:r>
              <a:rPr lang="en-IN" sz="1200" dirty="0">
                <a:solidFill>
                  <a:srgbClr val="0070C0"/>
                </a:solidFill>
              </a:rPr>
              <a:t>      return </a:t>
            </a:r>
            <a:r>
              <a:rPr lang="en-IN" sz="1200" dirty="0" err="1">
                <a:solidFill>
                  <a:srgbClr val="0070C0"/>
                </a:solidFill>
              </a:rPr>
              <a:t>this.http.get</a:t>
            </a:r>
            <a:r>
              <a:rPr lang="en-IN" sz="1200" dirty="0">
                <a:solidFill>
                  <a:srgbClr val="0070C0"/>
                </a:solidFill>
              </a:rPr>
              <a:t>(</a:t>
            </a:r>
            <a:r>
              <a:rPr lang="en-IN" sz="1200" dirty="0" err="1">
                <a:solidFill>
                  <a:srgbClr val="0070C0"/>
                </a:solidFill>
              </a:rPr>
              <a:t>this.apiurl</a:t>
            </a:r>
            <a:r>
              <a:rPr lang="en-IN" sz="1200" dirty="0">
                <a:solidFill>
                  <a:srgbClr val="0070C0"/>
                </a:solidFill>
              </a:rPr>
              <a:t>); </a:t>
            </a:r>
          </a:p>
          <a:p>
            <a:r>
              <a:rPr lang="en-IN" sz="1200" dirty="0">
                <a:solidFill>
                  <a:srgbClr val="0070C0"/>
                </a:solidFill>
              </a:rPr>
              <a:t>  } </a:t>
            </a:r>
          </a:p>
          <a:p>
            <a:r>
              <a:rPr lang="en-IN" sz="1200" dirty="0">
                <a:solidFill>
                  <a:srgbClr val="0070C0"/>
                </a:solidFill>
              </a:rPr>
              <a:t>}</a:t>
            </a:r>
            <a:endParaRPr lang="en-US" sz="1000" dirty="0">
              <a:solidFill>
                <a:srgbClr val="0070C0"/>
              </a:solidFill>
            </a:endParaRPr>
          </a:p>
        </p:txBody>
      </p:sp>
      <p:sp>
        <p:nvSpPr>
          <p:cNvPr id="6" name="TextBox 5">
            <a:extLst>
              <a:ext uri="{FF2B5EF4-FFF2-40B4-BE49-F238E27FC236}">
                <a16:creationId xmlns:a16="http://schemas.microsoft.com/office/drawing/2014/main" id="{D0B6B62C-EFAB-5446-A608-BC90D319B0D6}"/>
              </a:ext>
            </a:extLst>
          </p:cNvPr>
          <p:cNvSpPr txBox="1"/>
          <p:nvPr/>
        </p:nvSpPr>
        <p:spPr>
          <a:xfrm>
            <a:off x="6718041" y="3359020"/>
            <a:ext cx="5281126" cy="1754326"/>
          </a:xfrm>
          <a:prstGeom prst="rect">
            <a:avLst/>
          </a:prstGeom>
          <a:noFill/>
        </p:spPr>
        <p:txBody>
          <a:bodyPr wrap="square" rtlCol="0">
            <a:spAutoFit/>
          </a:bodyPr>
          <a:lstStyle/>
          <a:p>
            <a:r>
              <a:rPr lang="en-IN" sz="1200" dirty="0"/>
              <a:t>//Using the response in Component with subscribe (like a promise)</a:t>
            </a:r>
          </a:p>
          <a:p>
            <a:r>
              <a:rPr lang="en-IN" sz="1200" dirty="0">
                <a:solidFill>
                  <a:srgbClr val="0070C0"/>
                </a:solidFill>
              </a:rPr>
              <a:t>export class </a:t>
            </a:r>
            <a:r>
              <a:rPr lang="en-IN" sz="1200" dirty="0" err="1">
                <a:solidFill>
                  <a:srgbClr val="0070C0"/>
                </a:solidFill>
              </a:rPr>
              <a:t>AppComponent</a:t>
            </a:r>
            <a:r>
              <a:rPr lang="en-IN" sz="1200" dirty="0">
                <a:solidFill>
                  <a:srgbClr val="0070C0"/>
                </a:solidFill>
              </a:rPr>
              <a:t> { </a:t>
            </a:r>
          </a:p>
          <a:p>
            <a:pPr lvl="1"/>
            <a:r>
              <a:rPr lang="en-IN" sz="1200" dirty="0">
                <a:solidFill>
                  <a:srgbClr val="0070C0"/>
                </a:solidFill>
              </a:rPr>
              <a:t>public </a:t>
            </a:r>
            <a:r>
              <a:rPr lang="en-IN" sz="1200" dirty="0" err="1">
                <a:solidFill>
                  <a:srgbClr val="0070C0"/>
                </a:solidFill>
              </a:rPr>
              <a:t>userData</a:t>
            </a:r>
            <a:r>
              <a:rPr lang="en-IN" sz="1200" dirty="0">
                <a:solidFill>
                  <a:srgbClr val="0070C0"/>
                </a:solidFill>
              </a:rPr>
              <a:t>; </a:t>
            </a:r>
          </a:p>
          <a:p>
            <a:pPr lvl="1"/>
            <a:r>
              <a:rPr lang="en-IN" sz="1200" dirty="0">
                <a:solidFill>
                  <a:srgbClr val="0070C0"/>
                </a:solidFill>
              </a:rPr>
              <a:t>constructor(private </a:t>
            </a:r>
            <a:r>
              <a:rPr lang="en-IN" sz="1200" dirty="0" err="1">
                <a:solidFill>
                  <a:srgbClr val="0070C0"/>
                </a:solidFill>
              </a:rPr>
              <a:t>userService</a:t>
            </a:r>
            <a:r>
              <a:rPr lang="en-IN" sz="1200" dirty="0">
                <a:solidFill>
                  <a:srgbClr val="0070C0"/>
                </a:solidFill>
              </a:rPr>
              <a:t>: </a:t>
            </a:r>
            <a:r>
              <a:rPr lang="en-IN" sz="1200" dirty="0" err="1">
                <a:solidFill>
                  <a:srgbClr val="0070C0"/>
                </a:solidFill>
              </a:rPr>
              <a:t>UsersService</a:t>
            </a:r>
            <a:r>
              <a:rPr lang="en-IN" sz="1200" dirty="0">
                <a:solidFill>
                  <a:srgbClr val="0070C0"/>
                </a:solidFill>
              </a:rPr>
              <a:t>) { </a:t>
            </a:r>
          </a:p>
          <a:p>
            <a:pPr lvl="1"/>
            <a:r>
              <a:rPr lang="en-IN" sz="1200" dirty="0">
                <a:solidFill>
                  <a:srgbClr val="0070C0"/>
                </a:solidFill>
              </a:rPr>
              <a:t>  </a:t>
            </a:r>
            <a:r>
              <a:rPr lang="en-IN" sz="1200" dirty="0" err="1">
                <a:solidFill>
                  <a:srgbClr val="0070C0"/>
                </a:solidFill>
              </a:rPr>
              <a:t>ngOnInit</a:t>
            </a:r>
            <a:r>
              <a:rPr lang="en-IN" sz="1200" dirty="0">
                <a:solidFill>
                  <a:srgbClr val="0070C0"/>
                </a:solidFill>
              </a:rPr>
              <a:t>(): void {</a:t>
            </a:r>
          </a:p>
          <a:p>
            <a:pPr lvl="1"/>
            <a:r>
              <a:rPr lang="en-IN" sz="1200" dirty="0">
                <a:solidFill>
                  <a:srgbClr val="0070C0"/>
                </a:solidFill>
              </a:rPr>
              <a:t>   </a:t>
            </a:r>
            <a:r>
              <a:rPr lang="en-IN" sz="1200" dirty="0" err="1">
                <a:solidFill>
                  <a:srgbClr val="0070C0"/>
                </a:solidFill>
              </a:rPr>
              <a:t>this.userService.getData</a:t>
            </a:r>
            <a:r>
              <a:rPr lang="en-IN" sz="1200" dirty="0">
                <a:solidFill>
                  <a:srgbClr val="0070C0"/>
                </a:solidFill>
              </a:rPr>
              <a:t>().subscribe((data) =&gt; { </a:t>
            </a:r>
          </a:p>
          <a:p>
            <a:pPr lvl="1"/>
            <a:r>
              <a:rPr lang="en-IN" sz="1200" dirty="0">
                <a:solidFill>
                  <a:srgbClr val="0070C0"/>
                </a:solidFill>
              </a:rPr>
              <a:t>      </a:t>
            </a:r>
            <a:r>
              <a:rPr lang="en-IN" sz="1200" dirty="0" err="1">
                <a:solidFill>
                  <a:srgbClr val="0070C0"/>
                </a:solidFill>
              </a:rPr>
              <a:t>this.userData</a:t>
            </a:r>
            <a:r>
              <a:rPr lang="en-IN" sz="1200" dirty="0">
                <a:solidFill>
                  <a:srgbClr val="0070C0"/>
                </a:solidFill>
              </a:rPr>
              <a:t> = </a:t>
            </a:r>
            <a:r>
              <a:rPr lang="en-IN" sz="1200" dirty="0" err="1">
                <a:solidFill>
                  <a:srgbClr val="0070C0"/>
                </a:solidFill>
              </a:rPr>
              <a:t>Array.from</a:t>
            </a:r>
            <a:r>
              <a:rPr lang="en-IN" sz="1200" dirty="0">
                <a:solidFill>
                  <a:srgbClr val="0070C0"/>
                </a:solidFill>
              </a:rPr>
              <a:t>(</a:t>
            </a:r>
            <a:r>
              <a:rPr lang="en-IN" sz="1200" dirty="0" err="1">
                <a:solidFill>
                  <a:srgbClr val="0070C0"/>
                </a:solidFill>
              </a:rPr>
              <a:t>Object.keys</a:t>
            </a:r>
            <a:r>
              <a:rPr lang="en-IN" sz="1200" dirty="0">
                <a:solidFill>
                  <a:srgbClr val="0070C0"/>
                </a:solidFill>
              </a:rPr>
              <a:t>(data), k=&gt;data[k]) </a:t>
            </a:r>
          </a:p>
          <a:p>
            <a:pPr lvl="1"/>
            <a:r>
              <a:rPr lang="en-IN" sz="1200" dirty="0">
                <a:solidFill>
                  <a:srgbClr val="0070C0"/>
                </a:solidFill>
              </a:rPr>
              <a:t>      });</a:t>
            </a:r>
          </a:p>
          <a:p>
            <a:pPr lvl="1"/>
            <a:r>
              <a:rPr lang="en-IN" sz="1200" dirty="0">
                <a:solidFill>
                  <a:srgbClr val="0070C0"/>
                </a:solidFill>
              </a:rPr>
              <a:t>  }}</a:t>
            </a:r>
            <a:endParaRPr lang="en-US" sz="1200" dirty="0">
              <a:solidFill>
                <a:srgbClr val="0070C0"/>
              </a:solidFill>
            </a:endParaRPr>
          </a:p>
        </p:txBody>
      </p:sp>
    </p:spTree>
    <p:extLst>
      <p:ext uri="{BB962C8B-B14F-4D97-AF65-F5344CB8AC3E}">
        <p14:creationId xmlns:p14="http://schemas.microsoft.com/office/powerpoint/2010/main" val="2299924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BC93D36-F69F-074C-83D6-CEE0FE58F36C}"/>
              </a:ext>
            </a:extLst>
          </p:cNvPr>
          <p:cNvSpPr txBox="1"/>
          <p:nvPr/>
        </p:nvSpPr>
        <p:spPr>
          <a:xfrm>
            <a:off x="814874" y="1084426"/>
            <a:ext cx="7272486" cy="1200329"/>
          </a:xfrm>
          <a:prstGeom prst="rect">
            <a:avLst/>
          </a:prstGeom>
          <a:noFill/>
        </p:spPr>
        <p:txBody>
          <a:bodyPr wrap="square" rtlCol="0">
            <a:spAutoFit/>
          </a:bodyPr>
          <a:lstStyle/>
          <a:p>
            <a:r>
              <a:rPr lang="en-IN" sz="1200" dirty="0">
                <a:solidFill>
                  <a:srgbClr val="7030A0"/>
                </a:solidFill>
              </a:rPr>
              <a:t>//Get with headers and error handling</a:t>
            </a:r>
          </a:p>
          <a:p>
            <a:r>
              <a:rPr lang="en-IN" sz="1200" dirty="0" err="1">
                <a:solidFill>
                  <a:srgbClr val="0070C0"/>
                </a:solidFill>
              </a:rPr>
              <a:t>const</a:t>
            </a:r>
            <a:r>
              <a:rPr lang="en-IN" sz="1200" dirty="0">
                <a:solidFill>
                  <a:srgbClr val="0070C0"/>
                </a:solidFill>
              </a:rPr>
              <a:t> headers = { 'Authorization': 'Bearer my-token', 'My-Custom-Header': '</a:t>
            </a:r>
            <a:r>
              <a:rPr lang="en-IN" sz="1200" dirty="0" err="1">
                <a:solidFill>
                  <a:srgbClr val="0070C0"/>
                </a:solidFill>
              </a:rPr>
              <a:t>foobar</a:t>
            </a:r>
            <a:r>
              <a:rPr lang="en-IN" sz="1200" dirty="0">
                <a:solidFill>
                  <a:srgbClr val="0070C0"/>
                </a:solidFill>
              </a:rPr>
              <a:t>' }</a:t>
            </a:r>
          </a:p>
          <a:p>
            <a:r>
              <a:rPr lang="en-IN" sz="1200" dirty="0" err="1">
                <a:solidFill>
                  <a:srgbClr val="0070C0"/>
                </a:solidFill>
              </a:rPr>
              <a:t>this.</a:t>
            </a:r>
            <a:r>
              <a:rPr lang="en-IN" sz="1200" b="1" dirty="0" err="1">
                <a:solidFill>
                  <a:srgbClr val="0070C0"/>
                </a:solidFill>
              </a:rPr>
              <a:t>http.get</a:t>
            </a:r>
            <a:r>
              <a:rPr lang="en-IN" sz="1200" dirty="0">
                <a:solidFill>
                  <a:srgbClr val="0070C0"/>
                </a:solidFill>
              </a:rPr>
              <a:t>&lt;any&gt;('https://</a:t>
            </a:r>
            <a:r>
              <a:rPr lang="en-IN" sz="1200" dirty="0" err="1">
                <a:solidFill>
                  <a:srgbClr val="0070C0"/>
                </a:solidFill>
              </a:rPr>
              <a:t>api.npms.io</a:t>
            </a:r>
            <a:r>
              <a:rPr lang="en-IN" sz="1200" dirty="0">
                <a:solidFill>
                  <a:srgbClr val="0070C0"/>
                </a:solidFill>
              </a:rPr>
              <a:t>/v2/</a:t>
            </a:r>
            <a:r>
              <a:rPr lang="en-IN" sz="1200" dirty="0" err="1">
                <a:solidFill>
                  <a:srgbClr val="0070C0"/>
                </a:solidFill>
              </a:rPr>
              <a:t>search?q</a:t>
            </a:r>
            <a:r>
              <a:rPr lang="en-IN" sz="1200" dirty="0">
                <a:solidFill>
                  <a:srgbClr val="0070C0"/>
                </a:solidFill>
              </a:rPr>
              <a:t>=</a:t>
            </a:r>
            <a:r>
              <a:rPr lang="en-IN" sz="1200" dirty="0" err="1">
                <a:solidFill>
                  <a:srgbClr val="0070C0"/>
                </a:solidFill>
              </a:rPr>
              <a:t>scope:angular</a:t>
            </a:r>
            <a:r>
              <a:rPr lang="en-IN" sz="1200" dirty="0">
                <a:solidFill>
                  <a:srgbClr val="0070C0"/>
                </a:solidFill>
              </a:rPr>
              <a:t>', { headers }).subscribe(</a:t>
            </a:r>
          </a:p>
          <a:p>
            <a:r>
              <a:rPr lang="en-IN" sz="1200" dirty="0">
                <a:solidFill>
                  <a:srgbClr val="0070C0"/>
                </a:solidFill>
              </a:rPr>
              <a:t>   data =&gt;   </a:t>
            </a:r>
            <a:r>
              <a:rPr lang="en-IN" sz="1200" dirty="0" err="1">
                <a:solidFill>
                  <a:srgbClr val="0070C0"/>
                </a:solidFill>
              </a:rPr>
              <a:t>this.totalAngularPackages</a:t>
            </a:r>
            <a:r>
              <a:rPr lang="en-IN" sz="1200" dirty="0">
                <a:solidFill>
                  <a:srgbClr val="0070C0"/>
                </a:solidFill>
              </a:rPr>
              <a:t> = </a:t>
            </a:r>
            <a:r>
              <a:rPr lang="en-IN" sz="1200" dirty="0" err="1">
                <a:solidFill>
                  <a:srgbClr val="0070C0"/>
                </a:solidFill>
              </a:rPr>
              <a:t>data.total</a:t>
            </a:r>
            <a:r>
              <a:rPr lang="en-IN" sz="1200" dirty="0">
                <a:solidFill>
                  <a:srgbClr val="0070C0"/>
                </a:solidFill>
              </a:rPr>
              <a:t>,</a:t>
            </a:r>
          </a:p>
          <a:p>
            <a:r>
              <a:rPr lang="en-IN" sz="1200" dirty="0">
                <a:solidFill>
                  <a:srgbClr val="0070C0"/>
                </a:solidFill>
              </a:rPr>
              <a:t>   error =&gt; </a:t>
            </a:r>
            <a:r>
              <a:rPr lang="en-IN" sz="1200" dirty="0" err="1">
                <a:solidFill>
                  <a:srgbClr val="0070C0"/>
                </a:solidFill>
              </a:rPr>
              <a:t>console.error</a:t>
            </a:r>
            <a:r>
              <a:rPr lang="en-IN" sz="1200" dirty="0">
                <a:solidFill>
                  <a:srgbClr val="0070C0"/>
                </a:solidFill>
              </a:rPr>
              <a:t>('There was an error!', error)</a:t>
            </a:r>
          </a:p>
          <a:p>
            <a:r>
              <a:rPr lang="en-IN" sz="1200" dirty="0">
                <a:solidFill>
                  <a:srgbClr val="0070C0"/>
                </a:solidFill>
              </a:rPr>
              <a:t>})</a:t>
            </a:r>
            <a:endParaRPr lang="en-US" sz="1200" dirty="0">
              <a:solidFill>
                <a:srgbClr val="0070C0"/>
              </a:solidFill>
            </a:endParaRPr>
          </a:p>
        </p:txBody>
      </p:sp>
      <p:sp>
        <p:nvSpPr>
          <p:cNvPr id="7" name="TextBox 6">
            <a:extLst>
              <a:ext uri="{FF2B5EF4-FFF2-40B4-BE49-F238E27FC236}">
                <a16:creationId xmlns:a16="http://schemas.microsoft.com/office/drawing/2014/main" id="{297053DB-31A9-264D-BA7E-3A2AE1B9BD6D}"/>
              </a:ext>
            </a:extLst>
          </p:cNvPr>
          <p:cNvSpPr txBox="1"/>
          <p:nvPr/>
        </p:nvSpPr>
        <p:spPr>
          <a:xfrm>
            <a:off x="916474" y="3003420"/>
            <a:ext cx="8064966" cy="1200329"/>
          </a:xfrm>
          <a:prstGeom prst="rect">
            <a:avLst/>
          </a:prstGeom>
          <a:noFill/>
        </p:spPr>
        <p:txBody>
          <a:bodyPr wrap="square" rtlCol="0">
            <a:spAutoFit/>
          </a:bodyPr>
          <a:lstStyle/>
          <a:p>
            <a:r>
              <a:rPr lang="en-IN" sz="1200" dirty="0">
                <a:solidFill>
                  <a:srgbClr val="7030A0"/>
                </a:solidFill>
              </a:rPr>
              <a:t>//Post with headers </a:t>
            </a:r>
          </a:p>
          <a:p>
            <a:r>
              <a:rPr lang="en-IN" sz="1200" dirty="0" err="1">
                <a:solidFill>
                  <a:srgbClr val="0070C0"/>
                </a:solidFill>
              </a:rPr>
              <a:t>const</a:t>
            </a:r>
            <a:r>
              <a:rPr lang="en-IN" sz="1200" dirty="0">
                <a:solidFill>
                  <a:srgbClr val="0070C0"/>
                </a:solidFill>
              </a:rPr>
              <a:t> headers = { 'Authorization': 'Bearer my-token', 'My-Custom-Header': '</a:t>
            </a:r>
            <a:r>
              <a:rPr lang="en-IN" sz="1200" dirty="0" err="1">
                <a:solidFill>
                  <a:srgbClr val="0070C0"/>
                </a:solidFill>
              </a:rPr>
              <a:t>foobar</a:t>
            </a:r>
            <a:r>
              <a:rPr lang="en-IN" sz="1200" dirty="0">
                <a:solidFill>
                  <a:srgbClr val="0070C0"/>
                </a:solidFill>
              </a:rPr>
              <a:t>' }</a:t>
            </a:r>
          </a:p>
          <a:p>
            <a:r>
              <a:rPr lang="en-IN" sz="1200" dirty="0" err="1">
                <a:solidFill>
                  <a:srgbClr val="0070C0"/>
                </a:solidFill>
              </a:rPr>
              <a:t>const</a:t>
            </a:r>
            <a:r>
              <a:rPr lang="en-IN" sz="1200" dirty="0">
                <a:solidFill>
                  <a:srgbClr val="0070C0"/>
                </a:solidFill>
              </a:rPr>
              <a:t> body = { title: 'Angular POST Request Example' }</a:t>
            </a:r>
          </a:p>
          <a:p>
            <a:r>
              <a:rPr lang="en-IN" sz="1200" dirty="0" err="1">
                <a:solidFill>
                  <a:srgbClr val="0070C0"/>
                </a:solidFill>
              </a:rPr>
              <a:t>this.</a:t>
            </a:r>
            <a:r>
              <a:rPr lang="en-IN" sz="1200" b="1" dirty="0" err="1">
                <a:solidFill>
                  <a:srgbClr val="0070C0"/>
                </a:solidFill>
              </a:rPr>
              <a:t>http.post</a:t>
            </a:r>
            <a:r>
              <a:rPr lang="en-IN" sz="1200" dirty="0">
                <a:solidFill>
                  <a:srgbClr val="0070C0"/>
                </a:solidFill>
              </a:rPr>
              <a:t>&lt;any&gt;('https://</a:t>
            </a:r>
            <a:r>
              <a:rPr lang="en-IN" sz="1200" dirty="0" err="1">
                <a:solidFill>
                  <a:srgbClr val="0070C0"/>
                </a:solidFill>
              </a:rPr>
              <a:t>jsonplaceholder.typicode.com</a:t>
            </a:r>
            <a:r>
              <a:rPr lang="en-IN" sz="1200" dirty="0">
                <a:solidFill>
                  <a:srgbClr val="0070C0"/>
                </a:solidFill>
              </a:rPr>
              <a:t>/posts', body, { headers }).subscribe(data =&gt; {</a:t>
            </a:r>
          </a:p>
          <a:p>
            <a:r>
              <a:rPr lang="en-IN" sz="1200" dirty="0">
                <a:solidFill>
                  <a:srgbClr val="0070C0"/>
                </a:solidFill>
              </a:rPr>
              <a:t>    </a:t>
            </a:r>
            <a:r>
              <a:rPr lang="en-IN" sz="1200" dirty="0" err="1">
                <a:solidFill>
                  <a:srgbClr val="0070C0"/>
                </a:solidFill>
              </a:rPr>
              <a:t>this.postId</a:t>
            </a:r>
            <a:r>
              <a:rPr lang="en-IN" sz="1200" dirty="0">
                <a:solidFill>
                  <a:srgbClr val="0070C0"/>
                </a:solidFill>
              </a:rPr>
              <a:t> = </a:t>
            </a:r>
            <a:r>
              <a:rPr lang="en-IN" sz="1200" dirty="0" err="1">
                <a:solidFill>
                  <a:srgbClr val="0070C0"/>
                </a:solidFill>
              </a:rPr>
              <a:t>data.id</a:t>
            </a:r>
            <a:r>
              <a:rPr lang="en-IN" sz="1200" dirty="0">
                <a:solidFill>
                  <a:srgbClr val="0070C0"/>
                </a:solidFill>
              </a:rPr>
              <a:t>;</a:t>
            </a:r>
          </a:p>
          <a:p>
            <a:r>
              <a:rPr lang="en-IN" sz="1200" dirty="0">
                <a:solidFill>
                  <a:srgbClr val="0070C0"/>
                </a:solidFill>
              </a:rPr>
              <a:t>})</a:t>
            </a:r>
            <a:endParaRPr lang="en-US" sz="1200" dirty="0">
              <a:solidFill>
                <a:srgbClr val="0070C0"/>
              </a:solidFill>
            </a:endParaRPr>
          </a:p>
        </p:txBody>
      </p:sp>
      <p:sp>
        <p:nvSpPr>
          <p:cNvPr id="9" name="TextBox 8">
            <a:extLst>
              <a:ext uri="{FF2B5EF4-FFF2-40B4-BE49-F238E27FC236}">
                <a16:creationId xmlns:a16="http://schemas.microsoft.com/office/drawing/2014/main" id="{33040208-23B4-1D49-8B5E-B90081C3C2FD}"/>
              </a:ext>
            </a:extLst>
          </p:cNvPr>
          <p:cNvSpPr txBox="1"/>
          <p:nvPr/>
        </p:nvSpPr>
        <p:spPr>
          <a:xfrm>
            <a:off x="944880" y="365760"/>
            <a:ext cx="2223686" cy="369332"/>
          </a:xfrm>
          <a:prstGeom prst="rect">
            <a:avLst/>
          </a:prstGeom>
          <a:noFill/>
        </p:spPr>
        <p:txBody>
          <a:bodyPr wrap="none" rtlCol="0">
            <a:spAutoFit/>
          </a:bodyPr>
          <a:lstStyle/>
          <a:p>
            <a:r>
              <a:rPr lang="en-US" dirty="0">
                <a:solidFill>
                  <a:srgbClr val="7030A0"/>
                </a:solidFill>
              </a:rPr>
              <a:t>Http Client Params</a:t>
            </a:r>
          </a:p>
        </p:txBody>
      </p:sp>
    </p:spTree>
    <p:extLst>
      <p:ext uri="{BB962C8B-B14F-4D97-AF65-F5344CB8AC3E}">
        <p14:creationId xmlns:p14="http://schemas.microsoft.com/office/powerpoint/2010/main" val="4031971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7C41C4-660F-C546-8928-8983C44F11C5}"/>
              </a:ext>
            </a:extLst>
          </p:cNvPr>
          <p:cNvSpPr txBox="1"/>
          <p:nvPr/>
        </p:nvSpPr>
        <p:spPr>
          <a:xfrm>
            <a:off x="1138335" y="531845"/>
            <a:ext cx="2916183" cy="584775"/>
          </a:xfrm>
          <a:prstGeom prst="rect">
            <a:avLst/>
          </a:prstGeom>
          <a:noFill/>
        </p:spPr>
        <p:txBody>
          <a:bodyPr wrap="none" rtlCol="0">
            <a:spAutoFit/>
          </a:bodyPr>
          <a:lstStyle/>
          <a:p>
            <a:r>
              <a:rPr lang="en-IN" sz="3200" dirty="0"/>
              <a:t>Ng-Templates</a:t>
            </a:r>
            <a:endParaRPr lang="en-IN" dirty="0"/>
          </a:p>
        </p:txBody>
      </p:sp>
      <p:sp>
        <p:nvSpPr>
          <p:cNvPr id="4" name="TextBox 3">
            <a:extLst>
              <a:ext uri="{FF2B5EF4-FFF2-40B4-BE49-F238E27FC236}">
                <a16:creationId xmlns:a16="http://schemas.microsoft.com/office/drawing/2014/main" id="{8554A1D5-C3DB-6948-8F8B-4DCA61C30D19}"/>
              </a:ext>
            </a:extLst>
          </p:cNvPr>
          <p:cNvSpPr txBox="1"/>
          <p:nvPr/>
        </p:nvSpPr>
        <p:spPr>
          <a:xfrm>
            <a:off x="998377" y="1250302"/>
            <a:ext cx="10739534" cy="1384995"/>
          </a:xfrm>
          <a:prstGeom prst="rect">
            <a:avLst/>
          </a:prstGeom>
          <a:noFill/>
        </p:spPr>
        <p:txBody>
          <a:bodyPr wrap="square" rtlCol="0">
            <a:spAutoFit/>
          </a:bodyPr>
          <a:lstStyle/>
          <a:p>
            <a:r>
              <a:rPr lang="en-IN" sz="1400" dirty="0"/>
              <a:t>For the Span tag, we have added the </a:t>
            </a:r>
            <a:r>
              <a:rPr lang="en-IN" sz="1400" b="1" dirty="0"/>
              <a:t>if</a:t>
            </a:r>
            <a:r>
              <a:rPr lang="en-IN" sz="1400" dirty="0"/>
              <a:t> statement with the </a:t>
            </a:r>
            <a:r>
              <a:rPr lang="en-IN" sz="1400" b="1" dirty="0"/>
              <a:t>else</a:t>
            </a:r>
            <a:r>
              <a:rPr lang="en-IN" sz="1400" dirty="0"/>
              <a:t> condition and will call template condition1, else condition2.</a:t>
            </a:r>
          </a:p>
          <a:p>
            <a:r>
              <a:rPr lang="en-IN" sz="1400" dirty="0"/>
              <a:t>The templates are to be called as follows −</a:t>
            </a:r>
          </a:p>
          <a:p>
            <a:r>
              <a:rPr lang="en-IN" sz="1100" dirty="0">
                <a:solidFill>
                  <a:srgbClr val="0070C0"/>
                </a:solidFill>
              </a:rPr>
              <a:t>&lt;ng-template #condition1&gt;Condition is valid from template&lt;/ng-template&gt; </a:t>
            </a:r>
          </a:p>
          <a:p>
            <a:r>
              <a:rPr lang="en-IN" sz="1100" dirty="0">
                <a:solidFill>
                  <a:srgbClr val="0070C0"/>
                </a:solidFill>
              </a:rPr>
              <a:t>&lt;ng-template #condition2&gt;Condition is invalid from template&lt;/ng-template&gt; </a:t>
            </a:r>
          </a:p>
          <a:p>
            <a:r>
              <a:rPr lang="en-IN" sz="1600" dirty="0"/>
              <a:t>If the condition is true, then the </a:t>
            </a:r>
            <a:r>
              <a:rPr lang="en-IN" sz="1600" b="1" dirty="0"/>
              <a:t>condition1</a:t>
            </a:r>
            <a:r>
              <a:rPr lang="en-IN" sz="1600" dirty="0"/>
              <a:t> template is called, otherwise </a:t>
            </a:r>
            <a:r>
              <a:rPr lang="en-IN" sz="1600" b="1" dirty="0"/>
              <a:t>condition2</a:t>
            </a:r>
            <a:r>
              <a:rPr lang="en-IN" sz="1600" dirty="0"/>
              <a:t>.</a:t>
            </a:r>
          </a:p>
          <a:p>
            <a:endParaRPr lang="en-IN" sz="1600" dirty="0"/>
          </a:p>
        </p:txBody>
      </p:sp>
      <p:sp>
        <p:nvSpPr>
          <p:cNvPr id="8" name="TextBox 7">
            <a:extLst>
              <a:ext uri="{FF2B5EF4-FFF2-40B4-BE49-F238E27FC236}">
                <a16:creationId xmlns:a16="http://schemas.microsoft.com/office/drawing/2014/main" id="{6BBC268F-3C79-A747-8A56-3BE1F0594E1F}"/>
              </a:ext>
            </a:extLst>
          </p:cNvPr>
          <p:cNvSpPr txBox="1"/>
          <p:nvPr/>
        </p:nvSpPr>
        <p:spPr>
          <a:xfrm>
            <a:off x="998376" y="2551837"/>
            <a:ext cx="7231223" cy="1384995"/>
          </a:xfrm>
          <a:prstGeom prst="rect">
            <a:avLst/>
          </a:prstGeom>
          <a:noFill/>
        </p:spPr>
        <p:txBody>
          <a:bodyPr wrap="square" rtlCol="0">
            <a:spAutoFit/>
          </a:bodyPr>
          <a:lstStyle/>
          <a:p>
            <a:r>
              <a:rPr lang="en-IN" sz="1200" dirty="0">
                <a:solidFill>
                  <a:srgbClr val="0070C0"/>
                </a:solidFill>
              </a:rPr>
              <a:t>&lt;div&gt;</a:t>
            </a:r>
          </a:p>
          <a:p>
            <a:r>
              <a:rPr lang="en-IN" sz="1200" dirty="0">
                <a:solidFill>
                  <a:srgbClr val="0070C0"/>
                </a:solidFill>
              </a:rPr>
              <a:t>   &lt;span *</a:t>
            </a:r>
            <a:r>
              <a:rPr lang="en-IN" sz="1200" dirty="0" err="1">
                <a:solidFill>
                  <a:srgbClr val="0070C0"/>
                </a:solidFill>
              </a:rPr>
              <a:t>ngIf</a:t>
            </a:r>
            <a:r>
              <a:rPr lang="en-IN" sz="1200" dirty="0">
                <a:solidFill>
                  <a:srgbClr val="0070C0"/>
                </a:solidFill>
              </a:rPr>
              <a:t> = "</a:t>
            </a:r>
            <a:r>
              <a:rPr lang="en-IN" sz="1200" dirty="0" err="1">
                <a:solidFill>
                  <a:srgbClr val="0070C0"/>
                </a:solidFill>
              </a:rPr>
              <a:t>isavailable;then</a:t>
            </a:r>
            <a:r>
              <a:rPr lang="en-IN" sz="1200" dirty="0">
                <a:solidFill>
                  <a:srgbClr val="0070C0"/>
                </a:solidFill>
              </a:rPr>
              <a:t> condition1 else condition2"&gt;</a:t>
            </a:r>
          </a:p>
          <a:p>
            <a:r>
              <a:rPr lang="en-IN" sz="1200" dirty="0">
                <a:solidFill>
                  <a:srgbClr val="0070C0"/>
                </a:solidFill>
              </a:rPr>
              <a:t>      Condition is valid.</a:t>
            </a:r>
          </a:p>
          <a:p>
            <a:r>
              <a:rPr lang="en-IN" sz="1200" dirty="0">
                <a:solidFill>
                  <a:srgbClr val="0070C0"/>
                </a:solidFill>
              </a:rPr>
              <a:t>   &lt;/span&gt;</a:t>
            </a:r>
          </a:p>
          <a:p>
            <a:r>
              <a:rPr lang="en-IN" sz="1200" dirty="0">
                <a:solidFill>
                  <a:srgbClr val="0070C0"/>
                </a:solidFill>
              </a:rPr>
              <a:t>   &lt;ng-template #condition1&gt;Condition is valid from template&lt;/ng-template&gt;</a:t>
            </a:r>
          </a:p>
          <a:p>
            <a:r>
              <a:rPr lang="en-IN" sz="1200" dirty="0">
                <a:solidFill>
                  <a:srgbClr val="0070C0"/>
                </a:solidFill>
              </a:rPr>
              <a:t>   &lt;ng-template #condition2&gt;Condition is invalid from template&lt;/ng-template&gt;</a:t>
            </a:r>
          </a:p>
          <a:p>
            <a:r>
              <a:rPr lang="en-IN" sz="1200" dirty="0">
                <a:solidFill>
                  <a:srgbClr val="0070C0"/>
                </a:solidFill>
              </a:rPr>
              <a:t>&lt;/div&gt;</a:t>
            </a:r>
            <a:endParaRPr lang="en-US" sz="1200" dirty="0">
              <a:solidFill>
                <a:srgbClr val="0070C0"/>
              </a:solidFill>
            </a:endParaRPr>
          </a:p>
        </p:txBody>
      </p:sp>
    </p:spTree>
    <p:extLst>
      <p:ext uri="{BB962C8B-B14F-4D97-AF65-F5344CB8AC3E}">
        <p14:creationId xmlns:p14="http://schemas.microsoft.com/office/powerpoint/2010/main" val="15525128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E5950D-4B0D-2F4A-A148-C486C1BFD12B}"/>
              </a:ext>
            </a:extLst>
          </p:cNvPr>
          <p:cNvSpPr txBox="1"/>
          <p:nvPr/>
        </p:nvSpPr>
        <p:spPr>
          <a:xfrm>
            <a:off x="1101013" y="251927"/>
            <a:ext cx="1415772" cy="584775"/>
          </a:xfrm>
          <a:prstGeom prst="rect">
            <a:avLst/>
          </a:prstGeom>
          <a:noFill/>
        </p:spPr>
        <p:txBody>
          <a:bodyPr wrap="none" rtlCol="0">
            <a:spAutoFit/>
          </a:bodyPr>
          <a:lstStyle/>
          <a:p>
            <a:r>
              <a:rPr lang="en-US" sz="3200" b="1" dirty="0">
                <a:solidFill>
                  <a:srgbClr val="7030A0"/>
                </a:solidFill>
              </a:rPr>
              <a:t>Forms</a:t>
            </a:r>
          </a:p>
        </p:txBody>
      </p:sp>
      <p:sp>
        <p:nvSpPr>
          <p:cNvPr id="3" name="TextBox 2">
            <a:extLst>
              <a:ext uri="{FF2B5EF4-FFF2-40B4-BE49-F238E27FC236}">
                <a16:creationId xmlns:a16="http://schemas.microsoft.com/office/drawing/2014/main" id="{23FB0593-C5C1-1442-98AE-4FBC6C7B2FDC}"/>
              </a:ext>
            </a:extLst>
          </p:cNvPr>
          <p:cNvSpPr txBox="1"/>
          <p:nvPr/>
        </p:nvSpPr>
        <p:spPr>
          <a:xfrm>
            <a:off x="979716" y="882516"/>
            <a:ext cx="10748864" cy="3046988"/>
          </a:xfrm>
          <a:prstGeom prst="rect">
            <a:avLst/>
          </a:prstGeom>
          <a:noFill/>
        </p:spPr>
        <p:txBody>
          <a:bodyPr wrap="square" rtlCol="0">
            <a:spAutoFit/>
          </a:bodyPr>
          <a:lstStyle/>
          <a:p>
            <a:r>
              <a:rPr lang="en-IN" sz="1400" dirty="0"/>
              <a:t>The data entry forms can be very simple to very complex. The Forms contain large no of input fields, a variety of fields like Text boxes, Dates, Numbers, Emails, Password, Check Boxes, Option boxes, etc.  These fields can Span multiple tabs or multiple pages. Angular supports the Complexity</a:t>
            </a:r>
          </a:p>
          <a:p>
            <a:endParaRPr lang="en-IN" sz="1400" dirty="0"/>
          </a:p>
          <a:p>
            <a:r>
              <a:rPr lang="en-IN" sz="1400" dirty="0"/>
              <a:t>There are 2 ways of working with forms:</a:t>
            </a:r>
          </a:p>
          <a:p>
            <a:pPr marL="285750" indent="-285750">
              <a:buFont typeface="Wingdings" pitchFamily="2" charset="2"/>
              <a:buChar char="v"/>
            </a:pPr>
            <a:r>
              <a:rPr lang="en-IN" dirty="0"/>
              <a:t>Template driven form</a:t>
            </a:r>
          </a:p>
          <a:p>
            <a:pPr marL="285750" indent="-285750">
              <a:buFont typeface="Wingdings" pitchFamily="2" charset="2"/>
              <a:buChar char="v"/>
            </a:pPr>
            <a:r>
              <a:rPr lang="en-IN" dirty="0"/>
              <a:t>Model driven form (Reactive forms)</a:t>
            </a:r>
          </a:p>
          <a:p>
            <a:endParaRPr lang="en-IN" sz="1400" dirty="0"/>
          </a:p>
          <a:p>
            <a:r>
              <a:rPr lang="en-IN" dirty="0">
                <a:solidFill>
                  <a:srgbClr val="7030A0"/>
                </a:solidFill>
              </a:rPr>
              <a:t>Template Driven Form</a:t>
            </a:r>
          </a:p>
          <a:p>
            <a:r>
              <a:rPr lang="en-IN" sz="1600" dirty="0"/>
              <a:t>W</a:t>
            </a:r>
            <a:r>
              <a:rPr lang="en-IN" sz="1200" dirty="0"/>
              <a:t>ith a template driven form, most of the work is done in the template</a:t>
            </a:r>
          </a:p>
          <a:p>
            <a:r>
              <a:rPr lang="en-IN" sz="1200" dirty="0"/>
              <a:t>In template driven forms, we need to create the model form controls </a:t>
            </a:r>
          </a:p>
          <a:p>
            <a:r>
              <a:rPr lang="en-IN" sz="1200" dirty="0"/>
              <a:t>by adding the </a:t>
            </a:r>
            <a:r>
              <a:rPr lang="en-IN" sz="1200" b="1" dirty="0" err="1"/>
              <a:t>ngModel</a:t>
            </a:r>
            <a:r>
              <a:rPr lang="en-IN" sz="1200" dirty="0"/>
              <a:t> directive and the </a:t>
            </a:r>
            <a:r>
              <a:rPr lang="en-IN" sz="1200" b="1" dirty="0"/>
              <a:t>name</a:t>
            </a:r>
            <a:r>
              <a:rPr lang="en-IN" sz="1200" dirty="0"/>
              <a:t> attribute.</a:t>
            </a:r>
            <a:endParaRPr lang="en-IN" sz="1050" dirty="0"/>
          </a:p>
          <a:p>
            <a:r>
              <a:rPr lang="en-IN" sz="1400" dirty="0" err="1"/>
              <a:t>Eg</a:t>
            </a:r>
            <a:r>
              <a:rPr lang="en-IN" sz="1400" dirty="0"/>
              <a:t>:</a:t>
            </a:r>
          </a:p>
        </p:txBody>
      </p:sp>
      <p:sp>
        <p:nvSpPr>
          <p:cNvPr id="4" name="TextBox 3">
            <a:extLst>
              <a:ext uri="{FF2B5EF4-FFF2-40B4-BE49-F238E27FC236}">
                <a16:creationId xmlns:a16="http://schemas.microsoft.com/office/drawing/2014/main" id="{47265801-9B73-0244-9D49-9756A30543E0}"/>
              </a:ext>
            </a:extLst>
          </p:cNvPr>
          <p:cNvSpPr txBox="1"/>
          <p:nvPr/>
        </p:nvSpPr>
        <p:spPr>
          <a:xfrm>
            <a:off x="802435" y="3902828"/>
            <a:ext cx="5962260" cy="1200329"/>
          </a:xfrm>
          <a:prstGeom prst="rect">
            <a:avLst/>
          </a:prstGeom>
          <a:noFill/>
        </p:spPr>
        <p:txBody>
          <a:bodyPr wrap="square" rtlCol="0">
            <a:spAutoFit/>
          </a:bodyPr>
          <a:lstStyle/>
          <a:p>
            <a:r>
              <a:rPr lang="en-IN" sz="1200" dirty="0">
                <a:solidFill>
                  <a:srgbClr val="0070C0"/>
                </a:solidFill>
              </a:rPr>
              <a:t>&lt;form </a:t>
            </a:r>
            <a:r>
              <a:rPr lang="en-IN" sz="1200" b="1" dirty="0">
                <a:solidFill>
                  <a:srgbClr val="0070C0"/>
                </a:solidFill>
              </a:rPr>
              <a:t>#</a:t>
            </a:r>
            <a:r>
              <a:rPr lang="en-IN" sz="1200" b="1" dirty="0" err="1">
                <a:solidFill>
                  <a:srgbClr val="0070C0"/>
                </a:solidFill>
              </a:rPr>
              <a:t>userlogin</a:t>
            </a:r>
            <a:r>
              <a:rPr lang="en-IN" sz="1200" b="1" dirty="0">
                <a:solidFill>
                  <a:srgbClr val="0070C0"/>
                </a:solidFill>
              </a:rPr>
              <a:t> </a:t>
            </a:r>
            <a:r>
              <a:rPr lang="en-IN" sz="1200" dirty="0">
                <a:solidFill>
                  <a:srgbClr val="0070C0"/>
                </a:solidFill>
              </a:rPr>
              <a:t>= "</a:t>
            </a:r>
            <a:r>
              <a:rPr lang="en-IN" sz="1200" dirty="0" err="1">
                <a:solidFill>
                  <a:srgbClr val="0070C0"/>
                </a:solidFill>
              </a:rPr>
              <a:t>ngForm</a:t>
            </a:r>
            <a:r>
              <a:rPr lang="en-IN" sz="1200" dirty="0">
                <a:solidFill>
                  <a:srgbClr val="0070C0"/>
                </a:solidFill>
              </a:rPr>
              <a:t>" (</a:t>
            </a:r>
            <a:r>
              <a:rPr lang="en-IN" sz="1200" dirty="0" err="1">
                <a:solidFill>
                  <a:srgbClr val="0070C0"/>
                </a:solidFill>
              </a:rPr>
              <a:t>ngSubmit</a:t>
            </a:r>
            <a:r>
              <a:rPr lang="en-IN" sz="1200" dirty="0">
                <a:solidFill>
                  <a:srgbClr val="0070C0"/>
                </a:solidFill>
              </a:rPr>
              <a:t>) = "</a:t>
            </a:r>
            <a:r>
              <a:rPr lang="en-IN" sz="1200" dirty="0" err="1">
                <a:solidFill>
                  <a:srgbClr val="0070C0"/>
                </a:solidFill>
              </a:rPr>
              <a:t>onSubmit</a:t>
            </a:r>
            <a:r>
              <a:rPr lang="en-IN" sz="1200" dirty="0">
                <a:solidFill>
                  <a:srgbClr val="0070C0"/>
                </a:solidFill>
              </a:rPr>
              <a:t>(</a:t>
            </a:r>
            <a:r>
              <a:rPr lang="en-IN" sz="1200" dirty="0" err="1">
                <a:solidFill>
                  <a:srgbClr val="0070C0"/>
                </a:solidFill>
              </a:rPr>
              <a:t>userlogin.value</a:t>
            </a:r>
            <a:r>
              <a:rPr lang="en-IN" sz="1200" dirty="0">
                <a:solidFill>
                  <a:srgbClr val="0070C0"/>
                </a:solidFill>
              </a:rPr>
              <a:t>)"&gt;  </a:t>
            </a:r>
          </a:p>
          <a:p>
            <a:pPr lvl="1"/>
            <a:r>
              <a:rPr lang="en-IN" sz="1200" dirty="0">
                <a:solidFill>
                  <a:srgbClr val="0070C0"/>
                </a:solidFill>
              </a:rPr>
              <a:t>&lt;input type = "text" </a:t>
            </a:r>
            <a:r>
              <a:rPr lang="en-IN" sz="1200" b="1" dirty="0">
                <a:solidFill>
                  <a:srgbClr val="0070C0"/>
                </a:solidFill>
              </a:rPr>
              <a:t>name</a:t>
            </a:r>
            <a:r>
              <a:rPr lang="en-IN" sz="1200" dirty="0">
                <a:solidFill>
                  <a:srgbClr val="0070C0"/>
                </a:solidFill>
              </a:rPr>
              <a:t> = "</a:t>
            </a:r>
            <a:r>
              <a:rPr lang="en-IN" sz="1200" dirty="0" err="1">
                <a:solidFill>
                  <a:srgbClr val="0070C0"/>
                </a:solidFill>
              </a:rPr>
              <a:t>emailid</a:t>
            </a:r>
            <a:r>
              <a:rPr lang="en-IN" sz="1200" dirty="0">
                <a:solidFill>
                  <a:srgbClr val="0070C0"/>
                </a:solidFill>
              </a:rPr>
              <a:t>" placeholder = "</a:t>
            </a:r>
            <a:r>
              <a:rPr lang="en-IN" sz="1200" dirty="0" err="1">
                <a:solidFill>
                  <a:srgbClr val="0070C0"/>
                </a:solidFill>
              </a:rPr>
              <a:t>emailid</a:t>
            </a:r>
            <a:r>
              <a:rPr lang="en-IN" sz="1200" dirty="0">
                <a:solidFill>
                  <a:srgbClr val="0070C0"/>
                </a:solidFill>
              </a:rPr>
              <a:t>" </a:t>
            </a:r>
            <a:r>
              <a:rPr lang="en-IN" sz="1200" b="1" dirty="0" err="1">
                <a:solidFill>
                  <a:srgbClr val="0070C0"/>
                </a:solidFill>
              </a:rPr>
              <a:t>ngModel</a:t>
            </a:r>
            <a:r>
              <a:rPr lang="en-IN" sz="1200" dirty="0">
                <a:solidFill>
                  <a:srgbClr val="0070C0"/>
                </a:solidFill>
              </a:rPr>
              <a:t>&gt; &lt;input type = "password" </a:t>
            </a:r>
            <a:r>
              <a:rPr lang="en-IN" sz="1200" b="1" dirty="0">
                <a:solidFill>
                  <a:srgbClr val="0070C0"/>
                </a:solidFill>
              </a:rPr>
              <a:t>name</a:t>
            </a:r>
            <a:r>
              <a:rPr lang="en-IN" sz="1200" dirty="0">
                <a:solidFill>
                  <a:srgbClr val="0070C0"/>
                </a:solidFill>
              </a:rPr>
              <a:t> = ”</a:t>
            </a:r>
            <a:r>
              <a:rPr lang="en-IN" sz="1200" dirty="0" err="1">
                <a:solidFill>
                  <a:srgbClr val="0070C0"/>
                </a:solidFill>
              </a:rPr>
              <a:t>pwd</a:t>
            </a:r>
            <a:r>
              <a:rPr lang="en-IN" sz="1200" dirty="0">
                <a:solidFill>
                  <a:srgbClr val="0070C0"/>
                </a:solidFill>
              </a:rPr>
              <a:t>" placeholder = ”</a:t>
            </a:r>
            <a:r>
              <a:rPr lang="en-IN" sz="1200" dirty="0" err="1">
                <a:solidFill>
                  <a:srgbClr val="0070C0"/>
                </a:solidFill>
              </a:rPr>
              <a:t>pwd</a:t>
            </a:r>
            <a:r>
              <a:rPr lang="en-IN" sz="1200" dirty="0">
                <a:solidFill>
                  <a:srgbClr val="0070C0"/>
                </a:solidFill>
              </a:rPr>
              <a:t>" </a:t>
            </a:r>
            <a:r>
              <a:rPr lang="en-IN" sz="1200" b="1" dirty="0" err="1">
                <a:solidFill>
                  <a:srgbClr val="0070C0"/>
                </a:solidFill>
              </a:rPr>
              <a:t>ngModel</a:t>
            </a:r>
            <a:r>
              <a:rPr lang="en-IN" sz="1200" dirty="0">
                <a:solidFill>
                  <a:srgbClr val="0070C0"/>
                </a:solidFill>
              </a:rPr>
              <a:t>&gt; &lt;</a:t>
            </a:r>
            <a:r>
              <a:rPr lang="en-IN" sz="1200" dirty="0" err="1">
                <a:solidFill>
                  <a:srgbClr val="0070C0"/>
                </a:solidFill>
              </a:rPr>
              <a:t>br</a:t>
            </a:r>
            <a:r>
              <a:rPr lang="en-IN" sz="1200" dirty="0">
                <a:solidFill>
                  <a:srgbClr val="0070C0"/>
                </a:solidFill>
              </a:rPr>
              <a:t>/&gt; </a:t>
            </a:r>
          </a:p>
          <a:p>
            <a:pPr lvl="1"/>
            <a:r>
              <a:rPr lang="en-IN" sz="1200" dirty="0">
                <a:solidFill>
                  <a:srgbClr val="0070C0"/>
                </a:solidFill>
              </a:rPr>
              <a:t>&lt;input type = "submit" value = "submit"&gt; </a:t>
            </a:r>
          </a:p>
          <a:p>
            <a:r>
              <a:rPr lang="en-IN" sz="1200" dirty="0">
                <a:solidFill>
                  <a:srgbClr val="0070C0"/>
                </a:solidFill>
              </a:rPr>
              <a:t>&lt;/form&gt;</a:t>
            </a:r>
            <a:endParaRPr lang="en-IN" sz="1050" dirty="0">
              <a:solidFill>
                <a:srgbClr val="0070C0"/>
              </a:solidFill>
            </a:endParaRPr>
          </a:p>
        </p:txBody>
      </p:sp>
      <p:sp>
        <p:nvSpPr>
          <p:cNvPr id="5" name="TextBox 4">
            <a:extLst>
              <a:ext uri="{FF2B5EF4-FFF2-40B4-BE49-F238E27FC236}">
                <a16:creationId xmlns:a16="http://schemas.microsoft.com/office/drawing/2014/main" id="{B56F514A-6830-1048-B1F8-D5EFE12783DA}"/>
              </a:ext>
            </a:extLst>
          </p:cNvPr>
          <p:cNvSpPr txBox="1"/>
          <p:nvPr/>
        </p:nvSpPr>
        <p:spPr>
          <a:xfrm>
            <a:off x="7081936" y="3013501"/>
            <a:ext cx="4939173" cy="830997"/>
          </a:xfrm>
          <a:prstGeom prst="rect">
            <a:avLst/>
          </a:prstGeom>
          <a:noFill/>
        </p:spPr>
        <p:txBody>
          <a:bodyPr wrap="square" rtlCol="0">
            <a:spAutoFit/>
          </a:bodyPr>
          <a:lstStyle/>
          <a:p>
            <a:r>
              <a:rPr lang="en-IN" sz="1200" dirty="0">
                <a:solidFill>
                  <a:srgbClr val="7030A0"/>
                </a:solidFill>
              </a:rPr>
              <a:t>//</a:t>
            </a:r>
            <a:r>
              <a:rPr lang="en-US" sz="1200" dirty="0">
                <a:solidFill>
                  <a:srgbClr val="7030A0"/>
                </a:solidFill>
              </a:rPr>
              <a:t>Component code very minimal in template driven forms</a:t>
            </a:r>
            <a:endParaRPr lang="en-IN" sz="1200" dirty="0">
              <a:solidFill>
                <a:srgbClr val="7030A0"/>
              </a:solidFill>
            </a:endParaRPr>
          </a:p>
          <a:p>
            <a:r>
              <a:rPr lang="en-IN" sz="1200" dirty="0">
                <a:solidFill>
                  <a:srgbClr val="0070C0"/>
                </a:solidFill>
              </a:rPr>
              <a:t>export class </a:t>
            </a:r>
            <a:r>
              <a:rPr lang="en-IN" sz="1200" dirty="0" err="1">
                <a:solidFill>
                  <a:srgbClr val="0070C0"/>
                </a:solidFill>
              </a:rPr>
              <a:t>AppComponent</a:t>
            </a:r>
            <a:r>
              <a:rPr lang="en-IN" sz="1200" dirty="0">
                <a:solidFill>
                  <a:srgbClr val="0070C0"/>
                </a:solidFill>
              </a:rPr>
              <a:t> { </a:t>
            </a:r>
          </a:p>
          <a:p>
            <a:r>
              <a:rPr lang="en-IN" sz="1200" dirty="0">
                <a:solidFill>
                  <a:srgbClr val="0070C0"/>
                </a:solidFill>
              </a:rPr>
              <a:t>    </a:t>
            </a:r>
            <a:r>
              <a:rPr lang="en-IN" sz="1200" dirty="0" err="1">
                <a:solidFill>
                  <a:srgbClr val="0070C0"/>
                </a:solidFill>
              </a:rPr>
              <a:t>onSubmit</a:t>
            </a:r>
            <a:r>
              <a:rPr lang="en-IN" sz="1200" dirty="0">
                <a:solidFill>
                  <a:srgbClr val="0070C0"/>
                </a:solidFill>
              </a:rPr>
              <a:t>(data) { alert("Entered Email id : " + </a:t>
            </a:r>
            <a:r>
              <a:rPr lang="en-IN" sz="1200" dirty="0" err="1">
                <a:solidFill>
                  <a:srgbClr val="0070C0"/>
                </a:solidFill>
              </a:rPr>
              <a:t>data.emailid</a:t>
            </a:r>
            <a:r>
              <a:rPr lang="en-IN" sz="1200" dirty="0">
                <a:solidFill>
                  <a:srgbClr val="0070C0"/>
                </a:solidFill>
              </a:rPr>
              <a:t>); }</a:t>
            </a:r>
          </a:p>
          <a:p>
            <a:r>
              <a:rPr lang="en-IN" sz="1200" dirty="0">
                <a:solidFill>
                  <a:srgbClr val="0070C0"/>
                </a:solidFill>
              </a:rPr>
              <a:t> }</a:t>
            </a:r>
            <a:endParaRPr lang="en-US" sz="1200" dirty="0">
              <a:solidFill>
                <a:srgbClr val="0070C0"/>
              </a:solidFill>
            </a:endParaRPr>
          </a:p>
        </p:txBody>
      </p:sp>
      <p:sp>
        <p:nvSpPr>
          <p:cNvPr id="8" name="TextBox 7">
            <a:extLst>
              <a:ext uri="{FF2B5EF4-FFF2-40B4-BE49-F238E27FC236}">
                <a16:creationId xmlns:a16="http://schemas.microsoft.com/office/drawing/2014/main" id="{512407CA-9EBC-014A-9064-78FE8D6D5346}"/>
              </a:ext>
            </a:extLst>
          </p:cNvPr>
          <p:cNvSpPr txBox="1"/>
          <p:nvPr/>
        </p:nvSpPr>
        <p:spPr>
          <a:xfrm>
            <a:off x="877078" y="5318449"/>
            <a:ext cx="7188186" cy="492443"/>
          </a:xfrm>
          <a:prstGeom prst="rect">
            <a:avLst/>
          </a:prstGeom>
          <a:noFill/>
        </p:spPr>
        <p:txBody>
          <a:bodyPr wrap="none" rtlCol="0">
            <a:spAutoFit/>
          </a:bodyPr>
          <a:lstStyle/>
          <a:p>
            <a:r>
              <a:rPr lang="en-IN" sz="1200" dirty="0"/>
              <a:t>if we have to read the </a:t>
            </a:r>
            <a:r>
              <a:rPr lang="en-IN" sz="1200" dirty="0" err="1"/>
              <a:t>emailid</a:t>
            </a:r>
            <a:r>
              <a:rPr lang="en-IN" sz="1200" dirty="0"/>
              <a:t> and passwd in component, we need to add the </a:t>
            </a:r>
            <a:r>
              <a:rPr lang="en-IN" sz="1200" dirty="0" err="1"/>
              <a:t>ngModel</a:t>
            </a:r>
            <a:r>
              <a:rPr lang="en-IN" sz="1200" dirty="0"/>
              <a:t> across it.</a:t>
            </a:r>
          </a:p>
          <a:p>
            <a:r>
              <a:rPr lang="en-IN" sz="1400" dirty="0"/>
              <a:t>The #name syntax is a template reference which refers to the html object</a:t>
            </a:r>
            <a:endParaRPr lang="en-US" sz="1050" dirty="0"/>
          </a:p>
        </p:txBody>
      </p:sp>
    </p:spTree>
    <p:extLst>
      <p:ext uri="{BB962C8B-B14F-4D97-AF65-F5344CB8AC3E}">
        <p14:creationId xmlns:p14="http://schemas.microsoft.com/office/powerpoint/2010/main" val="3277506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B74D55-3CC0-3344-90B4-D014454A9CCD}"/>
              </a:ext>
            </a:extLst>
          </p:cNvPr>
          <p:cNvSpPr txBox="1"/>
          <p:nvPr/>
        </p:nvSpPr>
        <p:spPr>
          <a:xfrm>
            <a:off x="1166327" y="606490"/>
            <a:ext cx="2300630" cy="369332"/>
          </a:xfrm>
          <a:prstGeom prst="rect">
            <a:avLst/>
          </a:prstGeom>
          <a:noFill/>
        </p:spPr>
        <p:txBody>
          <a:bodyPr wrap="none" rtlCol="0">
            <a:spAutoFit/>
          </a:bodyPr>
          <a:lstStyle/>
          <a:p>
            <a:r>
              <a:rPr lang="en-IN" dirty="0">
                <a:solidFill>
                  <a:srgbClr val="7030A0"/>
                </a:solidFill>
              </a:rPr>
              <a:t>Model Driven Form</a:t>
            </a:r>
          </a:p>
        </p:txBody>
      </p:sp>
      <p:sp>
        <p:nvSpPr>
          <p:cNvPr id="3" name="TextBox 2">
            <a:extLst>
              <a:ext uri="{FF2B5EF4-FFF2-40B4-BE49-F238E27FC236}">
                <a16:creationId xmlns:a16="http://schemas.microsoft.com/office/drawing/2014/main" id="{2E126ED1-3274-C84C-AA21-0D0CC2EFF48E}"/>
              </a:ext>
            </a:extLst>
          </p:cNvPr>
          <p:cNvSpPr txBox="1"/>
          <p:nvPr/>
        </p:nvSpPr>
        <p:spPr>
          <a:xfrm>
            <a:off x="1091682" y="1212980"/>
            <a:ext cx="10179698" cy="276999"/>
          </a:xfrm>
          <a:prstGeom prst="rect">
            <a:avLst/>
          </a:prstGeom>
          <a:noFill/>
        </p:spPr>
        <p:txBody>
          <a:bodyPr wrap="square" rtlCol="0">
            <a:spAutoFit/>
          </a:bodyPr>
          <a:lstStyle/>
          <a:p>
            <a:r>
              <a:rPr lang="en-IN" sz="1200" dirty="0"/>
              <a:t>In the model driven form, we need to import the </a:t>
            </a:r>
            <a:r>
              <a:rPr lang="en-IN" sz="1200" b="1" dirty="0" err="1"/>
              <a:t>ReactiveFormsModule</a:t>
            </a:r>
            <a:r>
              <a:rPr lang="en-IN" sz="1200" dirty="0"/>
              <a:t> from @angular/forms and use in the imports array in root module.</a:t>
            </a:r>
            <a:endParaRPr lang="en-US" sz="1200" dirty="0"/>
          </a:p>
        </p:txBody>
      </p:sp>
      <p:sp>
        <p:nvSpPr>
          <p:cNvPr id="4" name="TextBox 3">
            <a:extLst>
              <a:ext uri="{FF2B5EF4-FFF2-40B4-BE49-F238E27FC236}">
                <a16:creationId xmlns:a16="http://schemas.microsoft.com/office/drawing/2014/main" id="{9A3D730D-4BDB-3D40-9B26-B358AE2BF84D}"/>
              </a:ext>
            </a:extLst>
          </p:cNvPr>
          <p:cNvSpPr txBox="1"/>
          <p:nvPr/>
        </p:nvSpPr>
        <p:spPr>
          <a:xfrm>
            <a:off x="1147665" y="1735494"/>
            <a:ext cx="7083991" cy="584775"/>
          </a:xfrm>
          <a:prstGeom prst="rect">
            <a:avLst/>
          </a:prstGeom>
          <a:noFill/>
        </p:spPr>
        <p:txBody>
          <a:bodyPr wrap="none" rtlCol="0">
            <a:spAutoFit/>
          </a:bodyPr>
          <a:lstStyle/>
          <a:p>
            <a:r>
              <a:rPr lang="en-US" sz="1400" dirty="0"/>
              <a:t>In the Model driven forms the form controls (fields) are created in the Component</a:t>
            </a:r>
          </a:p>
          <a:p>
            <a:r>
              <a:rPr lang="en-US" dirty="0" err="1"/>
              <a:t>Eg</a:t>
            </a:r>
            <a:r>
              <a:rPr lang="en-US" dirty="0"/>
              <a:t>:</a:t>
            </a:r>
          </a:p>
        </p:txBody>
      </p:sp>
      <p:sp>
        <p:nvSpPr>
          <p:cNvPr id="5" name="TextBox 4">
            <a:extLst>
              <a:ext uri="{FF2B5EF4-FFF2-40B4-BE49-F238E27FC236}">
                <a16:creationId xmlns:a16="http://schemas.microsoft.com/office/drawing/2014/main" id="{6918491B-DEEC-7F4B-885A-7A43A55109EF}"/>
              </a:ext>
            </a:extLst>
          </p:cNvPr>
          <p:cNvSpPr txBox="1"/>
          <p:nvPr/>
        </p:nvSpPr>
        <p:spPr>
          <a:xfrm>
            <a:off x="956388" y="2414074"/>
            <a:ext cx="5225143" cy="2677656"/>
          </a:xfrm>
          <a:prstGeom prst="rect">
            <a:avLst/>
          </a:prstGeom>
          <a:noFill/>
        </p:spPr>
        <p:txBody>
          <a:bodyPr wrap="square" rtlCol="0">
            <a:spAutoFit/>
          </a:bodyPr>
          <a:lstStyle/>
          <a:p>
            <a:r>
              <a:rPr lang="en-IN" sz="1200" dirty="0">
                <a:solidFill>
                  <a:srgbClr val="7030A0"/>
                </a:solidFill>
              </a:rPr>
              <a:t>//Component creates the fields</a:t>
            </a:r>
          </a:p>
          <a:p>
            <a:r>
              <a:rPr lang="en-IN" sz="1200" dirty="0">
                <a:solidFill>
                  <a:srgbClr val="0070C0"/>
                </a:solidFill>
              </a:rPr>
              <a:t>import { </a:t>
            </a:r>
            <a:r>
              <a:rPr lang="en-IN" sz="1200" dirty="0" err="1">
                <a:solidFill>
                  <a:srgbClr val="0070C0"/>
                </a:solidFill>
              </a:rPr>
              <a:t>FormGroup</a:t>
            </a:r>
            <a:r>
              <a:rPr lang="en-IN" sz="1200" dirty="0">
                <a:solidFill>
                  <a:srgbClr val="0070C0"/>
                </a:solidFill>
              </a:rPr>
              <a:t>, </a:t>
            </a:r>
            <a:r>
              <a:rPr lang="en-IN" sz="1200" dirty="0" err="1">
                <a:solidFill>
                  <a:srgbClr val="0070C0"/>
                </a:solidFill>
              </a:rPr>
              <a:t>FormControl</a:t>
            </a:r>
            <a:r>
              <a:rPr lang="en-IN" sz="1200" dirty="0">
                <a:solidFill>
                  <a:srgbClr val="0070C0"/>
                </a:solidFill>
              </a:rPr>
              <a:t> } from '@angular/forms';</a:t>
            </a:r>
          </a:p>
          <a:p>
            <a:endParaRPr lang="en-IN" sz="1200" dirty="0">
              <a:solidFill>
                <a:srgbClr val="7030A0"/>
              </a:solidFill>
            </a:endParaRPr>
          </a:p>
          <a:p>
            <a:r>
              <a:rPr lang="en-IN" sz="1200" dirty="0">
                <a:solidFill>
                  <a:srgbClr val="0070C0"/>
                </a:solidFill>
              </a:rPr>
              <a:t>export class </a:t>
            </a:r>
            <a:r>
              <a:rPr lang="en-IN" sz="1200" dirty="0" err="1">
                <a:solidFill>
                  <a:srgbClr val="0070C0"/>
                </a:solidFill>
              </a:rPr>
              <a:t>AppComponent</a:t>
            </a:r>
            <a:r>
              <a:rPr lang="en-IN" sz="1200" dirty="0">
                <a:solidFill>
                  <a:srgbClr val="0070C0"/>
                </a:solidFill>
              </a:rPr>
              <a:t> { </a:t>
            </a:r>
          </a:p>
          <a:p>
            <a:pPr lvl="1"/>
            <a:r>
              <a:rPr lang="en-IN" sz="1200" dirty="0" err="1">
                <a:solidFill>
                  <a:srgbClr val="0070C0"/>
                </a:solidFill>
              </a:rPr>
              <a:t>emailid</a:t>
            </a:r>
            <a:r>
              <a:rPr lang="en-IN" sz="1200" dirty="0">
                <a:solidFill>
                  <a:srgbClr val="0070C0"/>
                </a:solidFill>
              </a:rPr>
              <a:t>; </a:t>
            </a:r>
            <a:r>
              <a:rPr lang="en-IN" sz="1200" dirty="0" err="1">
                <a:solidFill>
                  <a:srgbClr val="0070C0"/>
                </a:solidFill>
              </a:rPr>
              <a:t>formdata</a:t>
            </a:r>
            <a:r>
              <a:rPr lang="en-IN" sz="1200" dirty="0">
                <a:solidFill>
                  <a:srgbClr val="0070C0"/>
                </a:solidFill>
              </a:rPr>
              <a:t>; </a:t>
            </a:r>
          </a:p>
          <a:p>
            <a:pPr lvl="1"/>
            <a:r>
              <a:rPr lang="en-IN" sz="1200" dirty="0">
                <a:solidFill>
                  <a:srgbClr val="0070C0"/>
                </a:solidFill>
              </a:rPr>
              <a:t>constructor() { } </a:t>
            </a:r>
          </a:p>
          <a:p>
            <a:pPr lvl="1"/>
            <a:r>
              <a:rPr lang="en-IN" sz="1200" dirty="0" err="1">
                <a:solidFill>
                  <a:srgbClr val="0070C0"/>
                </a:solidFill>
              </a:rPr>
              <a:t>ngOnInit</a:t>
            </a:r>
            <a:r>
              <a:rPr lang="en-IN" sz="1200" dirty="0">
                <a:solidFill>
                  <a:srgbClr val="0070C0"/>
                </a:solidFill>
              </a:rPr>
              <a:t>() { </a:t>
            </a:r>
          </a:p>
          <a:p>
            <a:pPr lvl="2"/>
            <a:r>
              <a:rPr lang="en-IN" sz="1200" dirty="0" err="1">
                <a:solidFill>
                  <a:srgbClr val="0070C0"/>
                </a:solidFill>
              </a:rPr>
              <a:t>this.</a:t>
            </a:r>
            <a:r>
              <a:rPr lang="en-IN" sz="1200" b="1" dirty="0" err="1">
                <a:solidFill>
                  <a:srgbClr val="0070C0"/>
                </a:solidFill>
              </a:rPr>
              <a:t>formdata</a:t>
            </a:r>
            <a:r>
              <a:rPr lang="en-IN" sz="1200" dirty="0">
                <a:solidFill>
                  <a:srgbClr val="0070C0"/>
                </a:solidFill>
              </a:rPr>
              <a:t> = new </a:t>
            </a:r>
            <a:r>
              <a:rPr lang="en-IN" sz="1200" dirty="0" err="1">
                <a:solidFill>
                  <a:srgbClr val="0070C0"/>
                </a:solidFill>
              </a:rPr>
              <a:t>FormGroup</a:t>
            </a:r>
            <a:r>
              <a:rPr lang="en-IN" sz="1200" dirty="0">
                <a:solidFill>
                  <a:srgbClr val="0070C0"/>
                </a:solidFill>
              </a:rPr>
              <a:t>({ </a:t>
            </a:r>
          </a:p>
          <a:p>
            <a:pPr lvl="3"/>
            <a:r>
              <a:rPr lang="en-IN" sz="1200" b="1" dirty="0" err="1">
                <a:solidFill>
                  <a:srgbClr val="0070C0"/>
                </a:solidFill>
              </a:rPr>
              <a:t>emailid</a:t>
            </a:r>
            <a:r>
              <a:rPr lang="en-IN" sz="1200" dirty="0">
                <a:solidFill>
                  <a:srgbClr val="0070C0"/>
                </a:solidFill>
              </a:rPr>
              <a:t>: new </a:t>
            </a:r>
            <a:r>
              <a:rPr lang="en-IN" sz="1200" dirty="0" err="1">
                <a:solidFill>
                  <a:srgbClr val="0070C0"/>
                </a:solidFill>
              </a:rPr>
              <a:t>FormControl</a:t>
            </a:r>
            <a:r>
              <a:rPr lang="en-IN" sz="1200" dirty="0">
                <a:solidFill>
                  <a:srgbClr val="0070C0"/>
                </a:solidFill>
              </a:rPr>
              <a:t>(”</a:t>
            </a:r>
            <a:r>
              <a:rPr lang="en-IN" sz="1200" dirty="0" err="1">
                <a:solidFill>
                  <a:srgbClr val="0070C0"/>
                </a:solidFill>
              </a:rPr>
              <a:t>ng@gmail.com</a:t>
            </a:r>
            <a:r>
              <a:rPr lang="en-IN" sz="1200" dirty="0">
                <a:solidFill>
                  <a:srgbClr val="0070C0"/>
                </a:solidFill>
              </a:rPr>
              <a:t>"), </a:t>
            </a:r>
          </a:p>
          <a:p>
            <a:pPr lvl="3"/>
            <a:r>
              <a:rPr lang="en-IN" sz="1200" b="1" dirty="0">
                <a:solidFill>
                  <a:srgbClr val="0070C0"/>
                </a:solidFill>
              </a:rPr>
              <a:t>passwd</a:t>
            </a:r>
            <a:r>
              <a:rPr lang="en-IN" sz="1200" dirty="0">
                <a:solidFill>
                  <a:srgbClr val="0070C0"/>
                </a:solidFill>
              </a:rPr>
              <a:t>: new </a:t>
            </a:r>
            <a:r>
              <a:rPr lang="en-IN" sz="1200" dirty="0" err="1">
                <a:solidFill>
                  <a:srgbClr val="0070C0"/>
                </a:solidFill>
              </a:rPr>
              <a:t>FormControl</a:t>
            </a:r>
            <a:r>
              <a:rPr lang="en-IN" sz="1200" dirty="0">
                <a:solidFill>
                  <a:srgbClr val="0070C0"/>
                </a:solidFill>
              </a:rPr>
              <a:t>(”abc123") </a:t>
            </a:r>
          </a:p>
          <a:p>
            <a:pPr lvl="2"/>
            <a:r>
              <a:rPr lang="en-IN" sz="1200" dirty="0">
                <a:solidFill>
                  <a:srgbClr val="0070C0"/>
                </a:solidFill>
              </a:rPr>
              <a:t>}); </a:t>
            </a:r>
          </a:p>
          <a:p>
            <a:pPr lvl="1"/>
            <a:r>
              <a:rPr lang="en-IN" sz="1200" dirty="0">
                <a:solidFill>
                  <a:srgbClr val="0070C0"/>
                </a:solidFill>
              </a:rPr>
              <a:t>} </a:t>
            </a:r>
          </a:p>
          <a:p>
            <a:pPr lvl="1"/>
            <a:r>
              <a:rPr lang="en-IN" sz="1200" dirty="0" err="1">
                <a:solidFill>
                  <a:srgbClr val="0070C0"/>
                </a:solidFill>
              </a:rPr>
              <a:t>onSubmit</a:t>
            </a:r>
            <a:r>
              <a:rPr lang="en-IN" sz="1200" dirty="0">
                <a:solidFill>
                  <a:srgbClr val="0070C0"/>
                </a:solidFill>
              </a:rPr>
              <a:t>(data) {</a:t>
            </a:r>
            <a:r>
              <a:rPr lang="en-IN" sz="1200" dirty="0" err="1">
                <a:solidFill>
                  <a:srgbClr val="0070C0"/>
                </a:solidFill>
              </a:rPr>
              <a:t>this.emailid</a:t>
            </a:r>
            <a:r>
              <a:rPr lang="en-IN" sz="1200" dirty="0">
                <a:solidFill>
                  <a:srgbClr val="0070C0"/>
                </a:solidFill>
              </a:rPr>
              <a:t> = </a:t>
            </a:r>
            <a:r>
              <a:rPr lang="en-IN" sz="1200" dirty="0" err="1">
                <a:solidFill>
                  <a:srgbClr val="0070C0"/>
                </a:solidFill>
              </a:rPr>
              <a:t>data.emailid</a:t>
            </a:r>
            <a:r>
              <a:rPr lang="en-IN" sz="1200" dirty="0">
                <a:solidFill>
                  <a:srgbClr val="0070C0"/>
                </a:solidFill>
              </a:rPr>
              <a:t>;} </a:t>
            </a:r>
          </a:p>
          <a:p>
            <a:r>
              <a:rPr lang="en-IN" sz="1200" dirty="0">
                <a:solidFill>
                  <a:srgbClr val="0070C0"/>
                </a:solidFill>
              </a:rPr>
              <a:t>}</a:t>
            </a:r>
            <a:endParaRPr lang="en-US" sz="1200" dirty="0">
              <a:solidFill>
                <a:srgbClr val="0070C0"/>
              </a:solidFill>
            </a:endParaRPr>
          </a:p>
        </p:txBody>
      </p:sp>
      <p:sp>
        <p:nvSpPr>
          <p:cNvPr id="6" name="TextBox 5">
            <a:extLst>
              <a:ext uri="{FF2B5EF4-FFF2-40B4-BE49-F238E27FC236}">
                <a16:creationId xmlns:a16="http://schemas.microsoft.com/office/drawing/2014/main" id="{915A0DC4-9A6F-0544-858F-4D55D7D6621F}"/>
              </a:ext>
            </a:extLst>
          </p:cNvPr>
          <p:cNvSpPr txBox="1"/>
          <p:nvPr/>
        </p:nvSpPr>
        <p:spPr>
          <a:xfrm>
            <a:off x="6181531" y="2414074"/>
            <a:ext cx="5393094" cy="2492990"/>
          </a:xfrm>
          <a:prstGeom prst="rect">
            <a:avLst/>
          </a:prstGeom>
          <a:noFill/>
        </p:spPr>
        <p:txBody>
          <a:bodyPr wrap="square" rtlCol="0">
            <a:spAutoFit/>
          </a:bodyPr>
          <a:lstStyle/>
          <a:p>
            <a:r>
              <a:rPr lang="en-IN" sz="1200" dirty="0">
                <a:solidFill>
                  <a:srgbClr val="7030A0"/>
                </a:solidFill>
              </a:rPr>
              <a:t>//Template uses the fields created in Component</a:t>
            </a:r>
          </a:p>
          <a:p>
            <a:r>
              <a:rPr lang="en-IN" sz="1200" dirty="0">
                <a:solidFill>
                  <a:srgbClr val="0070C0"/>
                </a:solidFill>
              </a:rPr>
              <a:t>&lt;div&gt; </a:t>
            </a:r>
          </a:p>
          <a:p>
            <a:pPr lvl="1"/>
            <a:r>
              <a:rPr lang="en-IN" sz="1200" dirty="0">
                <a:solidFill>
                  <a:srgbClr val="0070C0"/>
                </a:solidFill>
              </a:rPr>
              <a:t>&lt;form [</a:t>
            </a:r>
            <a:r>
              <a:rPr lang="en-IN" sz="1200" i="1" dirty="0" err="1">
                <a:solidFill>
                  <a:srgbClr val="0070C0"/>
                </a:solidFill>
              </a:rPr>
              <a:t>formGroup</a:t>
            </a:r>
            <a:r>
              <a:rPr lang="en-IN" sz="1200" dirty="0">
                <a:solidFill>
                  <a:srgbClr val="0070C0"/>
                </a:solidFill>
              </a:rPr>
              <a:t>] = "</a:t>
            </a:r>
            <a:r>
              <a:rPr lang="en-IN" sz="1200" b="1" dirty="0" err="1">
                <a:solidFill>
                  <a:srgbClr val="0070C0"/>
                </a:solidFill>
              </a:rPr>
              <a:t>formdata</a:t>
            </a:r>
            <a:r>
              <a:rPr lang="en-IN" sz="1200" dirty="0">
                <a:solidFill>
                  <a:srgbClr val="0070C0"/>
                </a:solidFill>
              </a:rPr>
              <a:t>" (</a:t>
            </a:r>
            <a:r>
              <a:rPr lang="en-IN" sz="1200" dirty="0" err="1">
                <a:solidFill>
                  <a:srgbClr val="0070C0"/>
                </a:solidFill>
              </a:rPr>
              <a:t>ngSubmit</a:t>
            </a:r>
            <a:r>
              <a:rPr lang="en-IN" sz="1200" dirty="0">
                <a:solidFill>
                  <a:srgbClr val="0070C0"/>
                </a:solidFill>
              </a:rPr>
              <a:t>) = "</a:t>
            </a:r>
            <a:r>
              <a:rPr lang="en-IN" sz="1200" dirty="0" err="1">
                <a:solidFill>
                  <a:srgbClr val="0070C0"/>
                </a:solidFill>
              </a:rPr>
              <a:t>onSubmit</a:t>
            </a:r>
            <a:r>
              <a:rPr lang="en-IN" sz="1200" dirty="0">
                <a:solidFill>
                  <a:srgbClr val="0070C0"/>
                </a:solidFill>
              </a:rPr>
              <a:t>(</a:t>
            </a:r>
            <a:r>
              <a:rPr lang="en-IN" sz="1200" dirty="0" err="1">
                <a:solidFill>
                  <a:srgbClr val="0070C0"/>
                </a:solidFill>
              </a:rPr>
              <a:t>formdata.value</a:t>
            </a:r>
            <a:r>
              <a:rPr lang="en-IN" sz="1200" dirty="0">
                <a:solidFill>
                  <a:srgbClr val="0070C0"/>
                </a:solidFill>
              </a:rPr>
              <a:t>)" &gt; </a:t>
            </a:r>
          </a:p>
          <a:p>
            <a:pPr lvl="1"/>
            <a:endParaRPr lang="en-IN" sz="1200" dirty="0">
              <a:solidFill>
                <a:srgbClr val="0070C0"/>
              </a:solidFill>
            </a:endParaRPr>
          </a:p>
          <a:p>
            <a:pPr lvl="2"/>
            <a:r>
              <a:rPr lang="en-IN" sz="1200" dirty="0">
                <a:solidFill>
                  <a:srgbClr val="0070C0"/>
                </a:solidFill>
              </a:rPr>
              <a:t>&lt;input type = "text" </a:t>
            </a:r>
            <a:r>
              <a:rPr lang="en-IN" sz="1200" i="1" dirty="0" err="1">
                <a:solidFill>
                  <a:srgbClr val="0070C0"/>
                </a:solidFill>
              </a:rPr>
              <a:t>formControlName</a:t>
            </a:r>
            <a:r>
              <a:rPr lang="en-IN" sz="1200" dirty="0">
                <a:solidFill>
                  <a:srgbClr val="0070C0"/>
                </a:solidFill>
              </a:rPr>
              <a:t> = "</a:t>
            </a:r>
            <a:r>
              <a:rPr lang="en-IN" sz="1200" b="1" dirty="0" err="1">
                <a:solidFill>
                  <a:srgbClr val="0070C0"/>
                </a:solidFill>
              </a:rPr>
              <a:t>emailid</a:t>
            </a:r>
            <a:r>
              <a:rPr lang="en-IN" sz="1200" dirty="0">
                <a:solidFill>
                  <a:srgbClr val="0070C0"/>
                </a:solidFill>
              </a:rPr>
              <a:t>"&gt; &lt;</a:t>
            </a:r>
            <a:r>
              <a:rPr lang="en-IN" sz="1200" dirty="0" err="1">
                <a:solidFill>
                  <a:srgbClr val="0070C0"/>
                </a:solidFill>
              </a:rPr>
              <a:t>br</a:t>
            </a:r>
            <a:r>
              <a:rPr lang="en-IN" sz="1200" dirty="0">
                <a:solidFill>
                  <a:srgbClr val="0070C0"/>
                </a:solidFill>
              </a:rPr>
              <a:t>/&gt; </a:t>
            </a:r>
          </a:p>
          <a:p>
            <a:pPr lvl="2"/>
            <a:endParaRPr lang="en-IN" sz="1200" dirty="0">
              <a:solidFill>
                <a:srgbClr val="0070C0"/>
              </a:solidFill>
            </a:endParaRPr>
          </a:p>
          <a:p>
            <a:pPr lvl="2"/>
            <a:r>
              <a:rPr lang="en-IN" sz="1200" dirty="0">
                <a:solidFill>
                  <a:srgbClr val="0070C0"/>
                </a:solidFill>
              </a:rPr>
              <a:t>&lt;input type = "password" </a:t>
            </a:r>
            <a:r>
              <a:rPr lang="en-IN" sz="1200" i="1" dirty="0" err="1">
                <a:solidFill>
                  <a:srgbClr val="0070C0"/>
                </a:solidFill>
              </a:rPr>
              <a:t>formControlName</a:t>
            </a:r>
            <a:r>
              <a:rPr lang="en-IN" sz="1200" dirty="0">
                <a:solidFill>
                  <a:srgbClr val="0070C0"/>
                </a:solidFill>
              </a:rPr>
              <a:t> = "</a:t>
            </a:r>
            <a:r>
              <a:rPr lang="en-IN" sz="1200" b="1" dirty="0">
                <a:solidFill>
                  <a:srgbClr val="0070C0"/>
                </a:solidFill>
              </a:rPr>
              <a:t>passwd</a:t>
            </a:r>
            <a:r>
              <a:rPr lang="en-IN" sz="1200" dirty="0">
                <a:solidFill>
                  <a:srgbClr val="0070C0"/>
                </a:solidFill>
              </a:rPr>
              <a:t>"&gt;</a:t>
            </a:r>
          </a:p>
          <a:p>
            <a:pPr lvl="2"/>
            <a:endParaRPr lang="en-IN" sz="1200" dirty="0">
              <a:solidFill>
                <a:srgbClr val="0070C0"/>
              </a:solidFill>
            </a:endParaRPr>
          </a:p>
          <a:p>
            <a:pPr lvl="2"/>
            <a:r>
              <a:rPr lang="en-IN" sz="1200" dirty="0">
                <a:solidFill>
                  <a:srgbClr val="0070C0"/>
                </a:solidFill>
              </a:rPr>
              <a:t>&lt;input type = "submit" class = "</a:t>
            </a:r>
            <a:r>
              <a:rPr lang="en-IN" sz="1200" dirty="0" err="1">
                <a:solidFill>
                  <a:srgbClr val="0070C0"/>
                </a:solidFill>
              </a:rPr>
              <a:t>forsubmit</a:t>
            </a:r>
            <a:r>
              <a:rPr lang="en-IN" sz="1200" dirty="0">
                <a:solidFill>
                  <a:srgbClr val="0070C0"/>
                </a:solidFill>
              </a:rPr>
              <a:t>" value = "Log In"&gt;</a:t>
            </a:r>
          </a:p>
          <a:p>
            <a:pPr lvl="1"/>
            <a:r>
              <a:rPr lang="en-IN" sz="1200" dirty="0">
                <a:solidFill>
                  <a:srgbClr val="0070C0"/>
                </a:solidFill>
              </a:rPr>
              <a:t> &lt;/form&gt; </a:t>
            </a:r>
          </a:p>
          <a:p>
            <a:r>
              <a:rPr lang="en-IN" sz="1200" dirty="0">
                <a:solidFill>
                  <a:srgbClr val="0070C0"/>
                </a:solidFill>
              </a:rPr>
              <a:t>&lt;/div&gt; </a:t>
            </a:r>
          </a:p>
          <a:p>
            <a:r>
              <a:rPr lang="en-IN" sz="1200" dirty="0">
                <a:solidFill>
                  <a:srgbClr val="0070C0"/>
                </a:solidFill>
              </a:rPr>
              <a:t>&lt;p&gt; Email entered is : {{</a:t>
            </a:r>
            <a:r>
              <a:rPr lang="en-IN" sz="1200" dirty="0" err="1">
                <a:solidFill>
                  <a:srgbClr val="0070C0"/>
                </a:solidFill>
              </a:rPr>
              <a:t>emailid</a:t>
            </a:r>
            <a:r>
              <a:rPr lang="en-IN" sz="1200" dirty="0">
                <a:solidFill>
                  <a:srgbClr val="0070C0"/>
                </a:solidFill>
              </a:rPr>
              <a:t>}} &lt;/p&gt;</a:t>
            </a:r>
            <a:endParaRPr lang="en-US" sz="1200" dirty="0">
              <a:solidFill>
                <a:srgbClr val="0070C0"/>
              </a:solidFill>
            </a:endParaRPr>
          </a:p>
        </p:txBody>
      </p:sp>
    </p:spTree>
    <p:extLst>
      <p:ext uri="{BB962C8B-B14F-4D97-AF65-F5344CB8AC3E}">
        <p14:creationId xmlns:p14="http://schemas.microsoft.com/office/powerpoint/2010/main" val="2423684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6D3F6D-C347-1149-B8FA-96CBC6E3CD38}"/>
              </a:ext>
            </a:extLst>
          </p:cNvPr>
          <p:cNvPicPr>
            <a:picLocks noChangeAspect="1"/>
          </p:cNvPicPr>
          <p:nvPr/>
        </p:nvPicPr>
        <p:blipFill>
          <a:blip r:embed="rId2"/>
          <a:stretch>
            <a:fillRect/>
          </a:stretch>
        </p:blipFill>
        <p:spPr>
          <a:xfrm>
            <a:off x="6807200" y="566040"/>
            <a:ext cx="4875530" cy="2572130"/>
          </a:xfrm>
          <a:prstGeom prst="rect">
            <a:avLst/>
          </a:prstGeom>
        </p:spPr>
      </p:pic>
      <p:sp>
        <p:nvSpPr>
          <p:cNvPr id="7" name="TextBox 6">
            <a:extLst>
              <a:ext uri="{FF2B5EF4-FFF2-40B4-BE49-F238E27FC236}">
                <a16:creationId xmlns:a16="http://schemas.microsoft.com/office/drawing/2014/main" id="{EBCAB833-4D94-1546-B4C6-51EEA39344C1}"/>
              </a:ext>
            </a:extLst>
          </p:cNvPr>
          <p:cNvSpPr txBox="1"/>
          <p:nvPr/>
        </p:nvSpPr>
        <p:spPr>
          <a:xfrm>
            <a:off x="6929120" y="3413760"/>
            <a:ext cx="5225143" cy="2492990"/>
          </a:xfrm>
          <a:prstGeom prst="rect">
            <a:avLst/>
          </a:prstGeom>
          <a:noFill/>
        </p:spPr>
        <p:txBody>
          <a:bodyPr wrap="square" rtlCol="0">
            <a:spAutoFit/>
          </a:bodyPr>
          <a:lstStyle/>
          <a:p>
            <a:r>
              <a:rPr lang="en-IN" sz="1200" dirty="0">
                <a:solidFill>
                  <a:srgbClr val="0070C0"/>
                </a:solidFill>
              </a:rPr>
              <a:t>import { Component } from '@angular/core';</a:t>
            </a:r>
          </a:p>
          <a:p>
            <a:r>
              <a:rPr lang="en-IN" sz="1200" dirty="0">
                <a:solidFill>
                  <a:srgbClr val="0070C0"/>
                </a:solidFill>
              </a:rPr>
              <a:t>import { </a:t>
            </a:r>
            <a:r>
              <a:rPr lang="en-IN" sz="1200" dirty="0" err="1">
                <a:solidFill>
                  <a:srgbClr val="0070C0"/>
                </a:solidFill>
              </a:rPr>
              <a:t>FormControl</a:t>
            </a:r>
            <a:r>
              <a:rPr lang="en-IN" sz="1200" dirty="0">
                <a:solidFill>
                  <a:srgbClr val="0070C0"/>
                </a:solidFill>
              </a:rPr>
              <a:t> } from '@angular/forms';</a:t>
            </a:r>
          </a:p>
          <a:p>
            <a:endParaRPr lang="en-IN" sz="1200" dirty="0">
              <a:solidFill>
                <a:srgbClr val="0070C0"/>
              </a:solidFill>
            </a:endParaRPr>
          </a:p>
          <a:p>
            <a:r>
              <a:rPr lang="en-IN" sz="1200" dirty="0">
                <a:solidFill>
                  <a:srgbClr val="0070C0"/>
                </a:solidFill>
              </a:rPr>
              <a:t>@Component({</a:t>
            </a:r>
          </a:p>
          <a:p>
            <a:r>
              <a:rPr lang="en-IN" sz="1200" dirty="0">
                <a:solidFill>
                  <a:srgbClr val="0070C0"/>
                </a:solidFill>
              </a:rPr>
              <a:t>  selector: 'app-reactive-</a:t>
            </a:r>
            <a:r>
              <a:rPr lang="en-IN" sz="1200" dirty="0" err="1">
                <a:solidFill>
                  <a:srgbClr val="0070C0"/>
                </a:solidFill>
              </a:rPr>
              <a:t>favorite</a:t>
            </a:r>
            <a:r>
              <a:rPr lang="en-IN" sz="1200" dirty="0">
                <a:solidFill>
                  <a:srgbClr val="0070C0"/>
                </a:solidFill>
              </a:rPr>
              <a:t>-</a:t>
            </a:r>
            <a:r>
              <a:rPr lang="en-IN" sz="1200" dirty="0" err="1">
                <a:solidFill>
                  <a:srgbClr val="0070C0"/>
                </a:solidFill>
              </a:rPr>
              <a:t>color</a:t>
            </a:r>
            <a:r>
              <a:rPr lang="en-IN" sz="1200" dirty="0">
                <a:solidFill>
                  <a:srgbClr val="0070C0"/>
                </a:solidFill>
              </a:rPr>
              <a:t>',</a:t>
            </a:r>
          </a:p>
          <a:p>
            <a:r>
              <a:rPr lang="en-IN" sz="1200" dirty="0">
                <a:solidFill>
                  <a:srgbClr val="0070C0"/>
                </a:solidFill>
              </a:rPr>
              <a:t>  template: `</a:t>
            </a:r>
          </a:p>
          <a:p>
            <a:r>
              <a:rPr lang="en-IN" sz="1200" dirty="0">
                <a:solidFill>
                  <a:srgbClr val="0070C0"/>
                </a:solidFill>
              </a:rPr>
              <a:t>    </a:t>
            </a:r>
            <a:r>
              <a:rPr lang="en-IN" sz="1200" dirty="0" err="1">
                <a:solidFill>
                  <a:srgbClr val="0070C0"/>
                </a:solidFill>
              </a:rPr>
              <a:t>Favorite</a:t>
            </a:r>
            <a:r>
              <a:rPr lang="en-IN" sz="1200" dirty="0">
                <a:solidFill>
                  <a:srgbClr val="0070C0"/>
                </a:solidFill>
              </a:rPr>
              <a:t> </a:t>
            </a:r>
            <a:r>
              <a:rPr lang="en-IN" sz="1200" dirty="0" err="1">
                <a:solidFill>
                  <a:srgbClr val="0070C0"/>
                </a:solidFill>
              </a:rPr>
              <a:t>Color</a:t>
            </a:r>
            <a:r>
              <a:rPr lang="en-IN" sz="1200" dirty="0">
                <a:solidFill>
                  <a:srgbClr val="0070C0"/>
                </a:solidFill>
              </a:rPr>
              <a:t>: &lt;input type="text" [</a:t>
            </a:r>
            <a:r>
              <a:rPr lang="en-IN" sz="1200" dirty="0" err="1">
                <a:solidFill>
                  <a:srgbClr val="0070C0"/>
                </a:solidFill>
              </a:rPr>
              <a:t>formControl</a:t>
            </a:r>
            <a:r>
              <a:rPr lang="en-IN" sz="1200" dirty="0">
                <a:solidFill>
                  <a:srgbClr val="0070C0"/>
                </a:solidFill>
              </a:rPr>
              <a:t>]="</a:t>
            </a:r>
            <a:r>
              <a:rPr lang="en-IN" sz="1200" dirty="0" err="1">
                <a:solidFill>
                  <a:srgbClr val="0070C0"/>
                </a:solidFill>
              </a:rPr>
              <a:t>favoriteColorControl</a:t>
            </a:r>
            <a:r>
              <a:rPr lang="en-IN" sz="1200" dirty="0">
                <a:solidFill>
                  <a:srgbClr val="0070C0"/>
                </a:solidFill>
              </a:rPr>
              <a:t>"&gt;</a:t>
            </a:r>
          </a:p>
          <a:p>
            <a:r>
              <a:rPr lang="en-IN" sz="1200" dirty="0">
                <a:solidFill>
                  <a:srgbClr val="0070C0"/>
                </a:solidFill>
              </a:rPr>
              <a:t>  `</a:t>
            </a:r>
          </a:p>
          <a:p>
            <a:r>
              <a:rPr lang="en-IN" sz="1200" dirty="0">
                <a:solidFill>
                  <a:srgbClr val="0070C0"/>
                </a:solidFill>
              </a:rPr>
              <a:t>})</a:t>
            </a:r>
          </a:p>
          <a:p>
            <a:r>
              <a:rPr lang="en-IN" sz="1200" dirty="0">
                <a:solidFill>
                  <a:srgbClr val="0070C0"/>
                </a:solidFill>
              </a:rPr>
              <a:t>export class </a:t>
            </a:r>
            <a:r>
              <a:rPr lang="en-IN" sz="1200" dirty="0" err="1">
                <a:solidFill>
                  <a:srgbClr val="0070C0"/>
                </a:solidFill>
              </a:rPr>
              <a:t>FavoriteColorComponent</a:t>
            </a:r>
            <a:r>
              <a:rPr lang="en-IN" sz="1200" dirty="0">
                <a:solidFill>
                  <a:srgbClr val="0070C0"/>
                </a:solidFill>
              </a:rPr>
              <a:t> {</a:t>
            </a:r>
          </a:p>
          <a:p>
            <a:r>
              <a:rPr lang="en-IN" sz="1200" dirty="0">
                <a:solidFill>
                  <a:srgbClr val="0070C0"/>
                </a:solidFill>
              </a:rPr>
              <a:t>  </a:t>
            </a:r>
            <a:r>
              <a:rPr lang="en-IN" sz="1200" dirty="0" err="1">
                <a:solidFill>
                  <a:srgbClr val="0070C0"/>
                </a:solidFill>
              </a:rPr>
              <a:t>favoriteColorControl</a:t>
            </a:r>
            <a:r>
              <a:rPr lang="en-IN" sz="1200" dirty="0">
                <a:solidFill>
                  <a:srgbClr val="0070C0"/>
                </a:solidFill>
              </a:rPr>
              <a:t> = new </a:t>
            </a:r>
            <a:r>
              <a:rPr lang="en-IN" sz="1200" dirty="0" err="1">
                <a:solidFill>
                  <a:srgbClr val="0070C0"/>
                </a:solidFill>
              </a:rPr>
              <a:t>FormControl</a:t>
            </a:r>
            <a:r>
              <a:rPr lang="en-IN" sz="1200" dirty="0">
                <a:solidFill>
                  <a:srgbClr val="0070C0"/>
                </a:solidFill>
              </a:rPr>
              <a:t>('');</a:t>
            </a:r>
          </a:p>
          <a:p>
            <a:r>
              <a:rPr lang="en-IN" sz="1200" dirty="0">
                <a:solidFill>
                  <a:srgbClr val="0070C0"/>
                </a:solidFill>
              </a:rPr>
              <a:t>}</a:t>
            </a:r>
            <a:endParaRPr lang="en-US" sz="1200" dirty="0">
              <a:solidFill>
                <a:srgbClr val="0070C0"/>
              </a:solidFill>
            </a:endParaRPr>
          </a:p>
        </p:txBody>
      </p:sp>
      <p:sp>
        <p:nvSpPr>
          <p:cNvPr id="9" name="TextBox 8">
            <a:extLst>
              <a:ext uri="{FF2B5EF4-FFF2-40B4-BE49-F238E27FC236}">
                <a16:creationId xmlns:a16="http://schemas.microsoft.com/office/drawing/2014/main" id="{D00D5F94-44F4-724A-936E-20EA7581DC07}"/>
              </a:ext>
            </a:extLst>
          </p:cNvPr>
          <p:cNvSpPr txBox="1"/>
          <p:nvPr/>
        </p:nvSpPr>
        <p:spPr>
          <a:xfrm>
            <a:off x="7010400" y="254000"/>
            <a:ext cx="5057795" cy="369332"/>
          </a:xfrm>
          <a:prstGeom prst="rect">
            <a:avLst/>
          </a:prstGeom>
          <a:noFill/>
        </p:spPr>
        <p:txBody>
          <a:bodyPr wrap="none" rtlCol="0">
            <a:spAutoFit/>
          </a:bodyPr>
          <a:lstStyle/>
          <a:p>
            <a:r>
              <a:rPr lang="en-US" dirty="0"/>
              <a:t>Direct access between directive and instance</a:t>
            </a:r>
          </a:p>
        </p:txBody>
      </p:sp>
      <p:pic>
        <p:nvPicPr>
          <p:cNvPr id="10" name="Picture 9">
            <a:extLst>
              <a:ext uri="{FF2B5EF4-FFF2-40B4-BE49-F238E27FC236}">
                <a16:creationId xmlns:a16="http://schemas.microsoft.com/office/drawing/2014/main" id="{3D6C35CD-D297-B841-A210-7BD02158158D}"/>
              </a:ext>
            </a:extLst>
          </p:cNvPr>
          <p:cNvPicPr>
            <a:picLocks noChangeAspect="1"/>
          </p:cNvPicPr>
          <p:nvPr/>
        </p:nvPicPr>
        <p:blipFill>
          <a:blip r:embed="rId3"/>
          <a:stretch>
            <a:fillRect/>
          </a:stretch>
        </p:blipFill>
        <p:spPr>
          <a:xfrm>
            <a:off x="758190" y="254000"/>
            <a:ext cx="4972050" cy="1779270"/>
          </a:xfrm>
          <a:prstGeom prst="rect">
            <a:avLst/>
          </a:prstGeom>
        </p:spPr>
      </p:pic>
      <p:sp>
        <p:nvSpPr>
          <p:cNvPr id="11" name="TextBox 10">
            <a:extLst>
              <a:ext uri="{FF2B5EF4-FFF2-40B4-BE49-F238E27FC236}">
                <a16:creationId xmlns:a16="http://schemas.microsoft.com/office/drawing/2014/main" id="{222F1A6A-BE0E-9B42-B0BE-408CDB76CA42}"/>
              </a:ext>
            </a:extLst>
          </p:cNvPr>
          <p:cNvSpPr txBox="1"/>
          <p:nvPr/>
        </p:nvSpPr>
        <p:spPr>
          <a:xfrm>
            <a:off x="894080" y="2184400"/>
            <a:ext cx="5201920" cy="3031599"/>
          </a:xfrm>
          <a:prstGeom prst="rect">
            <a:avLst/>
          </a:prstGeom>
          <a:noFill/>
        </p:spPr>
        <p:txBody>
          <a:bodyPr wrap="square" rtlCol="0">
            <a:spAutoFit/>
          </a:bodyPr>
          <a:lstStyle/>
          <a:p>
            <a:pPr fontAlgn="base"/>
            <a:r>
              <a:rPr lang="en-IN" sz="1600" dirty="0">
                <a:solidFill>
                  <a:srgbClr val="7030A0"/>
                </a:solidFill>
                <a:hlinkClick r:id="rId4">
                  <a:extLst>
                    <a:ext uri="{A12FA001-AC4F-418D-AE19-62706E023703}">
                      <ahyp:hlinkClr xmlns:ahyp="http://schemas.microsoft.com/office/drawing/2018/hyperlinkcolor" val="tx"/>
                    </a:ext>
                  </a:extLst>
                </a:hlinkClick>
              </a:rPr>
              <a:t>FormControl</a:t>
            </a:r>
            <a:r>
              <a:rPr lang="en-IN" sz="1400" dirty="0"/>
              <a:t>  </a:t>
            </a:r>
            <a:r>
              <a:rPr lang="en-IN" sz="1400" b="1" dirty="0"/>
              <a:t>represents a single input field </a:t>
            </a:r>
            <a:r>
              <a:rPr lang="en-IN" sz="1400" dirty="0"/>
              <a:t>in an Angular form. an object that encapsulates all this information related to the single input element. It Tracks the value and validation status of each of these control</a:t>
            </a:r>
            <a:endParaRPr lang="en-IN" sz="1100" dirty="0"/>
          </a:p>
          <a:p>
            <a:r>
              <a:rPr lang="en-US" sz="1400" dirty="0" err="1"/>
              <a:t>Eg</a:t>
            </a:r>
            <a:r>
              <a:rPr lang="en-US" sz="1400" dirty="0"/>
              <a:t>:</a:t>
            </a:r>
          </a:p>
          <a:p>
            <a:r>
              <a:rPr lang="en-IN" sz="1400" dirty="0">
                <a:solidFill>
                  <a:srgbClr val="0070C0"/>
                </a:solidFill>
              </a:rPr>
              <a:t>let </a:t>
            </a:r>
            <a:r>
              <a:rPr lang="en-IN" sz="1400" dirty="0" err="1">
                <a:solidFill>
                  <a:srgbClr val="0070C0"/>
                </a:solidFill>
              </a:rPr>
              <a:t>firstname</a:t>
            </a:r>
            <a:r>
              <a:rPr lang="en-IN" sz="1400" dirty="0">
                <a:solidFill>
                  <a:srgbClr val="0070C0"/>
                </a:solidFill>
              </a:rPr>
              <a:t>= </a:t>
            </a:r>
            <a:r>
              <a:rPr lang="en-IN" sz="1400" b="1" dirty="0">
                <a:solidFill>
                  <a:srgbClr val="0070C0"/>
                </a:solidFill>
              </a:rPr>
              <a:t>new</a:t>
            </a:r>
            <a:r>
              <a:rPr lang="en-IN" sz="1400" dirty="0">
                <a:solidFill>
                  <a:srgbClr val="0070C0"/>
                </a:solidFill>
              </a:rPr>
              <a:t> </a:t>
            </a:r>
            <a:r>
              <a:rPr lang="en-IN" sz="1400" dirty="0" err="1">
                <a:solidFill>
                  <a:srgbClr val="0070C0"/>
                </a:solidFill>
              </a:rPr>
              <a:t>FormControl</a:t>
            </a:r>
            <a:r>
              <a:rPr lang="en-IN" sz="1400" dirty="0">
                <a:solidFill>
                  <a:srgbClr val="0070C0"/>
                </a:solidFill>
              </a:rPr>
              <a:t>(); </a:t>
            </a:r>
            <a:r>
              <a:rPr lang="en-IN" sz="1200" i="1" dirty="0"/>
              <a:t>//Creating a </a:t>
            </a:r>
            <a:r>
              <a:rPr lang="en-IN" sz="1200" i="1" dirty="0" err="1"/>
              <a:t>FormControl</a:t>
            </a:r>
            <a:endParaRPr lang="en-IN" sz="1200" i="1" dirty="0"/>
          </a:p>
          <a:p>
            <a:r>
              <a:rPr lang="en-IN" sz="1400" dirty="0" err="1">
                <a:solidFill>
                  <a:srgbClr val="0070C0"/>
                </a:solidFill>
              </a:rPr>
              <a:t>firstname.valid</a:t>
            </a:r>
            <a:r>
              <a:rPr lang="en-IN" sz="1400" dirty="0">
                <a:solidFill>
                  <a:srgbClr val="0070C0"/>
                </a:solidFill>
              </a:rPr>
              <a:t>   // details visible in template</a:t>
            </a:r>
          </a:p>
          <a:p>
            <a:r>
              <a:rPr lang="en-IN" sz="1400" dirty="0" err="1">
                <a:solidFill>
                  <a:srgbClr val="0070C0"/>
                </a:solidFill>
              </a:rPr>
              <a:t>firstname.value</a:t>
            </a:r>
            <a:r>
              <a:rPr lang="en-IN" sz="1400" dirty="0">
                <a:solidFill>
                  <a:srgbClr val="0070C0"/>
                </a:solidFill>
              </a:rPr>
              <a:t> </a:t>
            </a:r>
          </a:p>
          <a:p>
            <a:endParaRPr lang="en-IN" sz="1200" dirty="0">
              <a:solidFill>
                <a:srgbClr val="0070C0"/>
              </a:solidFill>
            </a:endParaRPr>
          </a:p>
          <a:p>
            <a:r>
              <a:rPr lang="en-IN" sz="1400" dirty="0"/>
              <a:t>You can use </a:t>
            </a:r>
            <a:r>
              <a:rPr lang="en-IN" sz="1400" dirty="0">
                <a:solidFill>
                  <a:srgbClr val="7030A0"/>
                </a:solidFill>
                <a:hlinkClick r:id="rId4">
                  <a:extLst>
                    <a:ext uri="{A12FA001-AC4F-418D-AE19-62706E023703}">
                      <ahyp:hlinkClr xmlns:ahyp="http://schemas.microsoft.com/office/drawing/2018/hyperlinkcolor" val="tx"/>
                    </a:ext>
                  </a:extLst>
                </a:hlinkClick>
              </a:rPr>
              <a:t>FormControl</a:t>
            </a:r>
            <a:r>
              <a:rPr lang="en-IN" sz="1400" dirty="0"/>
              <a:t> to set the value of the Form field, find the status of form field like (valid/invalid, pristine/dirty, touched/untouched ) etc &amp; add validation rules to it.</a:t>
            </a:r>
            <a:endParaRPr lang="en-IN" sz="1050" dirty="0">
              <a:solidFill>
                <a:srgbClr val="0070C0"/>
              </a:solidFill>
            </a:endParaRPr>
          </a:p>
          <a:p>
            <a:endParaRPr lang="en-IN" sz="1200" dirty="0">
              <a:solidFill>
                <a:srgbClr val="0070C0"/>
              </a:solidFill>
            </a:endParaRPr>
          </a:p>
          <a:p>
            <a:endParaRPr lang="en-US" sz="1100" dirty="0"/>
          </a:p>
        </p:txBody>
      </p:sp>
    </p:spTree>
    <p:extLst>
      <p:ext uri="{BB962C8B-B14F-4D97-AF65-F5344CB8AC3E}">
        <p14:creationId xmlns:p14="http://schemas.microsoft.com/office/powerpoint/2010/main" val="1927724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8F18B6-2022-2347-BC02-829D60F0B782}"/>
              </a:ext>
            </a:extLst>
          </p:cNvPr>
          <p:cNvSpPr txBox="1"/>
          <p:nvPr/>
        </p:nvSpPr>
        <p:spPr>
          <a:xfrm>
            <a:off x="1016000" y="355600"/>
            <a:ext cx="10728960" cy="3170099"/>
          </a:xfrm>
          <a:prstGeom prst="rect">
            <a:avLst/>
          </a:prstGeom>
          <a:noFill/>
        </p:spPr>
        <p:txBody>
          <a:bodyPr wrap="square" rtlCol="0">
            <a:spAutoFit/>
          </a:bodyPr>
          <a:lstStyle/>
          <a:p>
            <a:r>
              <a:rPr lang="en-IN" sz="1600" dirty="0">
                <a:solidFill>
                  <a:srgbClr val="7030A0"/>
                </a:solidFill>
                <a:hlinkClick r:id="rId2">
                  <a:extLst>
                    <a:ext uri="{A12FA001-AC4F-418D-AE19-62706E023703}">
                      <ahyp:hlinkClr xmlns:ahyp="http://schemas.microsoft.com/office/drawing/2018/hyperlinkcolor" val="tx"/>
                    </a:ext>
                  </a:extLst>
                </a:hlinkClick>
              </a:rPr>
              <a:t>FormGroup</a:t>
            </a:r>
            <a:r>
              <a:rPr lang="en-IN" sz="1400" dirty="0"/>
              <a:t> </a:t>
            </a:r>
            <a:r>
              <a:rPr lang="en-IN" sz="1400" b="1" dirty="0"/>
              <a:t>is a collection of </a:t>
            </a:r>
            <a:r>
              <a:rPr lang="en-IN" sz="1400" b="1" dirty="0">
                <a:hlinkClick r:id="rId3">
                  <a:extLst>
                    <a:ext uri="{A12FA001-AC4F-418D-AE19-62706E023703}">
                      <ahyp:hlinkClr xmlns:ahyp="http://schemas.microsoft.com/office/drawing/2018/hyperlinkcolor" val="tx"/>
                    </a:ext>
                  </a:extLst>
                </a:hlinkClick>
              </a:rPr>
              <a:t>FormControls</a:t>
            </a:r>
            <a:r>
              <a:rPr lang="en-IN" sz="1400" b="1" dirty="0"/>
              <a:t> </a:t>
            </a:r>
            <a:r>
              <a:rPr lang="en-IN" sz="1400" dirty="0"/>
              <a:t>. Each </a:t>
            </a:r>
            <a:r>
              <a:rPr lang="en-IN" sz="1400" dirty="0">
                <a:hlinkClick r:id="rId3">
                  <a:extLst>
                    <a:ext uri="{A12FA001-AC4F-418D-AE19-62706E023703}">
                      <ahyp:hlinkClr xmlns:ahyp="http://schemas.microsoft.com/office/drawing/2018/hyperlinkcolor" val="tx"/>
                    </a:ext>
                  </a:extLst>
                </a:hlinkClick>
              </a:rPr>
              <a:t>FormControl</a:t>
            </a:r>
            <a:r>
              <a:rPr lang="en-IN" sz="1400" dirty="0"/>
              <a:t> is a property in a </a:t>
            </a:r>
            <a:r>
              <a:rPr lang="en-IN" sz="1400" dirty="0">
                <a:hlinkClick r:id="rId2">
                  <a:extLst>
                    <a:ext uri="{A12FA001-AC4F-418D-AE19-62706E023703}">
                      <ahyp:hlinkClr xmlns:ahyp="http://schemas.microsoft.com/office/drawing/2018/hyperlinkcolor" val="tx"/>
                    </a:ext>
                  </a:extLst>
                </a:hlinkClick>
              </a:rPr>
              <a:t>FormGroup</a:t>
            </a:r>
            <a:r>
              <a:rPr lang="en-IN" sz="1400" dirty="0"/>
              <a:t>. with the control name as the key.</a:t>
            </a:r>
            <a:endParaRPr lang="en-US" sz="1400" dirty="0"/>
          </a:p>
          <a:p>
            <a:r>
              <a:rPr lang="en-IN" sz="1400" dirty="0"/>
              <a:t>A </a:t>
            </a:r>
            <a:r>
              <a:rPr lang="en-IN" sz="1400" dirty="0">
                <a:solidFill>
                  <a:srgbClr val="7030A0"/>
                </a:solidFill>
                <a:hlinkClick r:id="rId2">
                  <a:extLst>
                    <a:ext uri="{A12FA001-AC4F-418D-AE19-62706E023703}">
                      <ahyp:hlinkClr xmlns:ahyp="http://schemas.microsoft.com/office/drawing/2018/hyperlinkcolor" val="tx"/>
                    </a:ext>
                  </a:extLst>
                </a:hlinkClick>
              </a:rPr>
              <a:t>FormGroup</a:t>
            </a:r>
            <a:r>
              <a:rPr lang="en-IN" sz="1400" dirty="0"/>
              <a:t> tracks the status of each child </a:t>
            </a:r>
            <a:r>
              <a:rPr lang="en-IN" sz="1400" dirty="0">
                <a:solidFill>
                  <a:srgbClr val="7030A0"/>
                </a:solidFill>
                <a:hlinkClick r:id="rId3">
                  <a:extLst>
                    <a:ext uri="{A12FA001-AC4F-418D-AE19-62706E023703}">
                      <ahyp:hlinkClr xmlns:ahyp="http://schemas.microsoft.com/office/drawing/2018/hyperlinkcolor" val="tx"/>
                    </a:ext>
                  </a:extLst>
                </a:hlinkClick>
              </a:rPr>
              <a:t>FormControl</a:t>
            </a:r>
            <a:r>
              <a:rPr lang="en-IN" sz="1400" dirty="0"/>
              <a:t> and aggregates the values into one object. with each control name as the key, this avoid lot of validation checks for each field separately.</a:t>
            </a:r>
          </a:p>
          <a:p>
            <a:r>
              <a:rPr lang="en-IN" sz="1400" dirty="0" err="1"/>
              <a:t>Eg</a:t>
            </a:r>
            <a:r>
              <a:rPr lang="en-IN" sz="1400" dirty="0"/>
              <a:t>:</a:t>
            </a:r>
          </a:p>
          <a:p>
            <a:pPr fontAlgn="base"/>
            <a:r>
              <a:rPr lang="en-IN" sz="1200" dirty="0">
                <a:solidFill>
                  <a:srgbClr val="0070C0"/>
                </a:solidFill>
              </a:rPr>
              <a:t>let address= </a:t>
            </a:r>
            <a:r>
              <a:rPr lang="en-IN" sz="1200" b="1" dirty="0">
                <a:solidFill>
                  <a:srgbClr val="0070C0"/>
                </a:solidFill>
              </a:rPr>
              <a:t>new</a:t>
            </a:r>
            <a:r>
              <a:rPr lang="en-IN" sz="1200" dirty="0">
                <a:solidFill>
                  <a:srgbClr val="0070C0"/>
                </a:solidFill>
              </a:rPr>
              <a:t> </a:t>
            </a:r>
            <a:r>
              <a:rPr lang="en-IN" sz="1200" dirty="0" err="1">
                <a:solidFill>
                  <a:srgbClr val="0070C0"/>
                </a:solidFill>
              </a:rPr>
              <a:t>FormGroup</a:t>
            </a:r>
            <a:r>
              <a:rPr lang="en-IN" sz="1200" dirty="0">
                <a:solidFill>
                  <a:srgbClr val="0070C0"/>
                </a:solidFill>
              </a:rPr>
              <a:t>({</a:t>
            </a:r>
          </a:p>
          <a:p>
            <a:pPr fontAlgn="base"/>
            <a:r>
              <a:rPr lang="en-IN" sz="1200" dirty="0">
                <a:solidFill>
                  <a:srgbClr val="0070C0"/>
                </a:solidFill>
              </a:rPr>
              <a:t>    street : </a:t>
            </a:r>
            <a:r>
              <a:rPr lang="en-IN" sz="1200" b="1" dirty="0">
                <a:solidFill>
                  <a:srgbClr val="0070C0"/>
                </a:solidFill>
              </a:rPr>
              <a:t>new</a:t>
            </a:r>
            <a:r>
              <a:rPr lang="en-IN" sz="1200" dirty="0">
                <a:solidFill>
                  <a:srgbClr val="0070C0"/>
                </a:solidFill>
              </a:rPr>
              <a:t> </a:t>
            </a:r>
            <a:r>
              <a:rPr lang="en-IN" sz="1200" dirty="0" err="1">
                <a:solidFill>
                  <a:srgbClr val="0070C0"/>
                </a:solidFill>
              </a:rPr>
              <a:t>FormControl</a:t>
            </a:r>
            <a:r>
              <a:rPr lang="en-IN" sz="1200" dirty="0">
                <a:solidFill>
                  <a:srgbClr val="0070C0"/>
                </a:solidFill>
              </a:rPr>
              <a:t>(""),</a:t>
            </a:r>
          </a:p>
          <a:p>
            <a:pPr fontAlgn="base"/>
            <a:r>
              <a:rPr lang="en-IN" sz="1200" dirty="0">
                <a:solidFill>
                  <a:srgbClr val="0070C0"/>
                </a:solidFill>
              </a:rPr>
              <a:t>    city : </a:t>
            </a:r>
            <a:r>
              <a:rPr lang="en-IN" sz="1200" b="1" dirty="0">
                <a:solidFill>
                  <a:srgbClr val="0070C0"/>
                </a:solidFill>
              </a:rPr>
              <a:t>new</a:t>
            </a:r>
            <a:r>
              <a:rPr lang="en-IN" sz="1200" dirty="0">
                <a:solidFill>
                  <a:srgbClr val="0070C0"/>
                </a:solidFill>
              </a:rPr>
              <a:t> </a:t>
            </a:r>
            <a:r>
              <a:rPr lang="en-IN" sz="1200" dirty="0" err="1">
                <a:solidFill>
                  <a:srgbClr val="0070C0"/>
                </a:solidFill>
              </a:rPr>
              <a:t>FormControl</a:t>
            </a:r>
            <a:r>
              <a:rPr lang="en-IN" sz="1200" dirty="0">
                <a:solidFill>
                  <a:srgbClr val="0070C0"/>
                </a:solidFill>
              </a:rPr>
              <a:t>(""),</a:t>
            </a:r>
          </a:p>
          <a:p>
            <a:pPr fontAlgn="base"/>
            <a:r>
              <a:rPr lang="en-IN" sz="1200" dirty="0">
                <a:solidFill>
                  <a:srgbClr val="0070C0"/>
                </a:solidFill>
              </a:rPr>
              <a:t>    </a:t>
            </a:r>
            <a:r>
              <a:rPr lang="en-IN" sz="1200" dirty="0" err="1">
                <a:solidFill>
                  <a:srgbClr val="0070C0"/>
                </a:solidFill>
              </a:rPr>
              <a:t>pinCode</a:t>
            </a:r>
            <a:r>
              <a:rPr lang="en-IN" sz="1200" dirty="0">
                <a:solidFill>
                  <a:srgbClr val="0070C0"/>
                </a:solidFill>
              </a:rPr>
              <a:t> : </a:t>
            </a:r>
            <a:r>
              <a:rPr lang="en-IN" sz="1200" b="1" dirty="0">
                <a:solidFill>
                  <a:srgbClr val="0070C0"/>
                </a:solidFill>
              </a:rPr>
              <a:t>new</a:t>
            </a:r>
            <a:r>
              <a:rPr lang="en-IN" sz="1200" dirty="0">
                <a:solidFill>
                  <a:srgbClr val="0070C0"/>
                </a:solidFill>
              </a:rPr>
              <a:t> </a:t>
            </a:r>
            <a:r>
              <a:rPr lang="en-IN" sz="1200" dirty="0" err="1">
                <a:solidFill>
                  <a:srgbClr val="0070C0"/>
                </a:solidFill>
              </a:rPr>
              <a:t>FormControl</a:t>
            </a:r>
            <a:r>
              <a:rPr lang="en-IN" sz="1200" dirty="0">
                <a:solidFill>
                  <a:srgbClr val="0070C0"/>
                </a:solidFill>
              </a:rPr>
              <a:t>("")</a:t>
            </a:r>
          </a:p>
          <a:p>
            <a:pPr fontAlgn="base"/>
            <a:r>
              <a:rPr lang="en-IN" sz="1200" dirty="0">
                <a:solidFill>
                  <a:srgbClr val="0070C0"/>
                </a:solidFill>
              </a:rPr>
              <a:t>})</a:t>
            </a:r>
          </a:p>
          <a:p>
            <a:endParaRPr lang="en-US" sz="2000" dirty="0"/>
          </a:p>
          <a:p>
            <a:r>
              <a:rPr lang="en-IN" sz="1400" dirty="0" err="1">
                <a:solidFill>
                  <a:srgbClr val="0070C0"/>
                </a:solidFill>
              </a:rPr>
              <a:t>address.value</a:t>
            </a:r>
            <a:r>
              <a:rPr lang="en-IN" sz="1400" dirty="0">
                <a:solidFill>
                  <a:srgbClr val="0070C0"/>
                </a:solidFill>
              </a:rPr>
              <a:t>   </a:t>
            </a:r>
            <a:r>
              <a:rPr lang="en-IN" sz="1400" dirty="0"/>
              <a:t>//return json </a:t>
            </a:r>
            <a:r>
              <a:rPr lang="en-IN" sz="1400" dirty="0" err="1"/>
              <a:t>obj</a:t>
            </a:r>
            <a:r>
              <a:rPr lang="en-IN" sz="1400" dirty="0"/>
              <a:t> with all fields values</a:t>
            </a:r>
            <a:endParaRPr lang="en-US" sz="1400" dirty="0"/>
          </a:p>
          <a:p>
            <a:r>
              <a:rPr lang="en-IN" sz="1400" dirty="0" err="1">
                <a:solidFill>
                  <a:srgbClr val="0070C0"/>
                </a:solidFill>
              </a:rPr>
              <a:t>address.get</a:t>
            </a:r>
            <a:r>
              <a:rPr lang="en-IN" sz="1400" dirty="0">
                <a:solidFill>
                  <a:srgbClr val="0070C0"/>
                </a:solidFill>
              </a:rPr>
              <a:t>("street")  </a:t>
            </a:r>
            <a:r>
              <a:rPr lang="en-IN" sz="1400" dirty="0"/>
              <a:t>//gives individual field value</a:t>
            </a:r>
          </a:p>
          <a:p>
            <a:r>
              <a:rPr lang="en-IN" sz="1400" dirty="0" err="1">
                <a:solidFill>
                  <a:srgbClr val="0070C0"/>
                </a:solidFill>
              </a:rPr>
              <a:t>address.valid</a:t>
            </a:r>
            <a:r>
              <a:rPr lang="en-IN" sz="1400" dirty="0">
                <a:solidFill>
                  <a:srgbClr val="0070C0"/>
                </a:solidFill>
              </a:rPr>
              <a:t>  </a:t>
            </a:r>
            <a:r>
              <a:rPr lang="en-IN" sz="2000" dirty="0"/>
              <a:t>   </a:t>
            </a:r>
            <a:r>
              <a:rPr lang="en-IN" sz="1400" dirty="0"/>
              <a:t> // true if all the child controls passed the validation</a:t>
            </a:r>
            <a:endParaRPr lang="en-US" sz="1400" dirty="0"/>
          </a:p>
        </p:txBody>
      </p:sp>
      <p:sp>
        <p:nvSpPr>
          <p:cNvPr id="5" name="TextBox 4">
            <a:extLst>
              <a:ext uri="{FF2B5EF4-FFF2-40B4-BE49-F238E27FC236}">
                <a16:creationId xmlns:a16="http://schemas.microsoft.com/office/drawing/2014/main" id="{C86F8C89-14C7-6049-A2AB-0A5F8206F579}"/>
              </a:ext>
            </a:extLst>
          </p:cNvPr>
          <p:cNvSpPr txBox="1"/>
          <p:nvPr/>
        </p:nvSpPr>
        <p:spPr>
          <a:xfrm>
            <a:off x="1036320" y="3820160"/>
            <a:ext cx="9865360" cy="307777"/>
          </a:xfrm>
          <a:prstGeom prst="rect">
            <a:avLst/>
          </a:prstGeom>
          <a:noFill/>
        </p:spPr>
        <p:txBody>
          <a:bodyPr wrap="square" rtlCol="0">
            <a:spAutoFit/>
          </a:bodyPr>
          <a:lstStyle/>
          <a:p>
            <a:r>
              <a:rPr lang="en-IN" sz="1400" dirty="0"/>
              <a:t>A typical Angular Form can have more than one </a:t>
            </a:r>
            <a:r>
              <a:rPr lang="en-IN" sz="1400" dirty="0">
                <a:solidFill>
                  <a:srgbClr val="7030A0"/>
                </a:solidFill>
                <a:hlinkClick r:id="rId2">
                  <a:extLst>
                    <a:ext uri="{A12FA001-AC4F-418D-AE19-62706E023703}">
                      <ahyp:hlinkClr xmlns:ahyp="http://schemas.microsoft.com/office/drawing/2018/hyperlinkcolor" val="tx"/>
                    </a:ext>
                  </a:extLst>
                </a:hlinkClick>
              </a:rPr>
              <a:t>FormGroup</a:t>
            </a:r>
            <a:r>
              <a:rPr lang="en-IN" sz="1400" dirty="0"/>
              <a:t>. A </a:t>
            </a:r>
            <a:r>
              <a:rPr lang="en-IN" sz="1400" dirty="0">
                <a:solidFill>
                  <a:srgbClr val="7030A0"/>
                </a:solidFill>
                <a:hlinkClick r:id="rId2">
                  <a:extLst>
                    <a:ext uri="{A12FA001-AC4F-418D-AE19-62706E023703}">
                      <ahyp:hlinkClr xmlns:ahyp="http://schemas.microsoft.com/office/drawing/2018/hyperlinkcolor" val="tx"/>
                    </a:ext>
                  </a:extLst>
                </a:hlinkClick>
              </a:rPr>
              <a:t>FormGroup</a:t>
            </a:r>
            <a:r>
              <a:rPr lang="en-IN" sz="1400" dirty="0"/>
              <a:t> can also contain another </a:t>
            </a:r>
            <a:r>
              <a:rPr lang="en-IN" sz="1400" dirty="0">
                <a:solidFill>
                  <a:srgbClr val="7030A0"/>
                </a:solidFill>
                <a:hlinkClick r:id="rId2">
                  <a:extLst>
                    <a:ext uri="{A12FA001-AC4F-418D-AE19-62706E023703}">
                      <ahyp:hlinkClr xmlns:ahyp="http://schemas.microsoft.com/office/drawing/2018/hyperlinkcolor" val="tx"/>
                    </a:ext>
                  </a:extLst>
                </a:hlinkClick>
              </a:rPr>
              <a:t>FormGroup</a:t>
            </a:r>
            <a:r>
              <a:rPr lang="en-IN" sz="1400" dirty="0"/>
              <a:t>.</a:t>
            </a:r>
            <a:endParaRPr lang="en-US" sz="1400" dirty="0"/>
          </a:p>
        </p:txBody>
      </p:sp>
    </p:spTree>
    <p:extLst>
      <p:ext uri="{BB962C8B-B14F-4D97-AF65-F5344CB8AC3E}">
        <p14:creationId xmlns:p14="http://schemas.microsoft.com/office/powerpoint/2010/main" val="1512237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922791-8101-2F4F-B24F-0DBEA46F3213}"/>
              </a:ext>
            </a:extLst>
          </p:cNvPr>
          <p:cNvSpPr txBox="1"/>
          <p:nvPr/>
        </p:nvSpPr>
        <p:spPr>
          <a:xfrm>
            <a:off x="914401" y="345440"/>
            <a:ext cx="5181599" cy="6647974"/>
          </a:xfrm>
          <a:prstGeom prst="rect">
            <a:avLst/>
          </a:prstGeom>
          <a:noFill/>
        </p:spPr>
        <p:txBody>
          <a:bodyPr wrap="square" rtlCol="0">
            <a:spAutoFit/>
          </a:bodyPr>
          <a:lstStyle/>
          <a:p>
            <a:r>
              <a:rPr lang="en-IN" dirty="0">
                <a:solidFill>
                  <a:srgbClr val="7030A0"/>
                </a:solidFill>
                <a:hlinkClick r:id="rId2">
                  <a:extLst>
                    <a:ext uri="{A12FA001-AC4F-418D-AE19-62706E023703}">
                      <ahyp:hlinkClr xmlns:ahyp="http://schemas.microsoft.com/office/drawing/2018/hyperlinkcolor" val="tx"/>
                    </a:ext>
                  </a:extLst>
                </a:hlinkClick>
              </a:rPr>
              <a:t>FormArray</a:t>
            </a:r>
            <a:r>
              <a:rPr lang="en-IN" dirty="0"/>
              <a:t> is an array of form controls. </a:t>
            </a:r>
          </a:p>
          <a:p>
            <a:r>
              <a:rPr lang="en-IN" sz="1400" dirty="0"/>
              <a:t>It is similar to </a:t>
            </a:r>
            <a:r>
              <a:rPr lang="en-IN" sz="1400" dirty="0">
                <a:solidFill>
                  <a:srgbClr val="7030A0"/>
                </a:solidFill>
                <a:hlinkClick r:id="rId3">
                  <a:extLst>
                    <a:ext uri="{A12FA001-AC4F-418D-AE19-62706E023703}">
                      <ahyp:hlinkClr xmlns:ahyp="http://schemas.microsoft.com/office/drawing/2018/hyperlinkcolor" val="tx"/>
                    </a:ext>
                  </a:extLst>
                </a:hlinkClick>
              </a:rPr>
              <a:t>FormGroup</a:t>
            </a:r>
            <a:r>
              <a:rPr lang="en-IN" sz="1400" dirty="0"/>
              <a:t> except for one difference. In </a:t>
            </a:r>
            <a:r>
              <a:rPr lang="en-IN" sz="1400" dirty="0">
                <a:hlinkClick r:id="rId3">
                  <a:extLst>
                    <a:ext uri="{A12FA001-AC4F-418D-AE19-62706E023703}">
                      <ahyp:hlinkClr xmlns:ahyp="http://schemas.microsoft.com/office/drawing/2018/hyperlinkcolor" val="tx"/>
                    </a:ext>
                  </a:extLst>
                </a:hlinkClick>
              </a:rPr>
              <a:t>FormGroup</a:t>
            </a:r>
            <a:r>
              <a:rPr lang="en-IN" sz="1400" dirty="0"/>
              <a:t> each </a:t>
            </a:r>
            <a:r>
              <a:rPr lang="en-IN" sz="1400" dirty="0">
                <a:hlinkClick r:id="rId4">
                  <a:extLst>
                    <a:ext uri="{A12FA001-AC4F-418D-AE19-62706E023703}">
                      <ahyp:hlinkClr xmlns:ahyp="http://schemas.microsoft.com/office/drawing/2018/hyperlinkcolor" val="tx"/>
                    </a:ext>
                  </a:extLst>
                </a:hlinkClick>
              </a:rPr>
              <a:t>FormControl</a:t>
            </a:r>
            <a:r>
              <a:rPr lang="en-IN" sz="1400" dirty="0"/>
              <a:t> is a property with the control name as the key. </a:t>
            </a:r>
            <a:r>
              <a:rPr lang="en-IN" sz="1400" dirty="0">
                <a:hlinkClick r:id="rId2">
                  <a:extLst>
                    <a:ext uri="{A12FA001-AC4F-418D-AE19-62706E023703}">
                      <ahyp:hlinkClr xmlns:ahyp="http://schemas.microsoft.com/office/drawing/2018/hyperlinkcolor" val="tx"/>
                    </a:ext>
                  </a:extLst>
                </a:hlinkClick>
              </a:rPr>
              <a:t>FormArray </a:t>
            </a:r>
            <a:r>
              <a:rPr lang="en-IN" sz="1400" dirty="0"/>
              <a:t>is an array of form controls.</a:t>
            </a:r>
          </a:p>
          <a:p>
            <a:r>
              <a:rPr lang="en-IN" sz="1400" dirty="0" err="1"/>
              <a:t>Eg</a:t>
            </a:r>
            <a:r>
              <a:rPr lang="en-IN" sz="1400" dirty="0"/>
              <a:t>:</a:t>
            </a:r>
          </a:p>
          <a:p>
            <a:pPr fontAlgn="base"/>
            <a:r>
              <a:rPr lang="en-IN" sz="1200" dirty="0" err="1">
                <a:solidFill>
                  <a:srgbClr val="0070C0"/>
                </a:solidFill>
              </a:rPr>
              <a:t>contactForm</a:t>
            </a:r>
            <a:r>
              <a:rPr lang="en-IN" sz="1200" dirty="0">
                <a:solidFill>
                  <a:srgbClr val="0070C0"/>
                </a:solidFill>
              </a:rPr>
              <a:t> = </a:t>
            </a:r>
            <a:r>
              <a:rPr lang="en-IN" sz="1200" b="1" dirty="0">
                <a:solidFill>
                  <a:srgbClr val="0070C0"/>
                </a:solidFill>
              </a:rPr>
              <a:t>new</a:t>
            </a:r>
            <a:r>
              <a:rPr lang="en-IN" sz="1200" dirty="0">
                <a:solidFill>
                  <a:srgbClr val="0070C0"/>
                </a:solidFill>
              </a:rPr>
              <a:t> </a:t>
            </a:r>
            <a:r>
              <a:rPr lang="en-IN" sz="1200" dirty="0" err="1">
                <a:solidFill>
                  <a:srgbClr val="0070C0"/>
                </a:solidFill>
              </a:rPr>
              <a:t>FormGroup</a:t>
            </a:r>
            <a:r>
              <a:rPr lang="en-IN" sz="1200" dirty="0">
                <a:solidFill>
                  <a:srgbClr val="0070C0"/>
                </a:solidFill>
              </a:rPr>
              <a:t>( {</a:t>
            </a:r>
          </a:p>
          <a:p>
            <a:pPr fontAlgn="base"/>
            <a:r>
              <a:rPr lang="en-IN" sz="1200" dirty="0">
                <a:solidFill>
                  <a:srgbClr val="0070C0"/>
                </a:solidFill>
              </a:rPr>
              <a:t>    email: </a:t>
            </a:r>
            <a:r>
              <a:rPr lang="en-IN" sz="1200" b="1" dirty="0">
                <a:solidFill>
                  <a:srgbClr val="0070C0"/>
                </a:solidFill>
              </a:rPr>
              <a:t>new</a:t>
            </a:r>
            <a:r>
              <a:rPr lang="en-IN" sz="1200" dirty="0">
                <a:solidFill>
                  <a:srgbClr val="0070C0"/>
                </a:solidFill>
              </a:rPr>
              <a:t> </a:t>
            </a:r>
            <a:r>
              <a:rPr lang="en-IN" sz="1200" dirty="0" err="1">
                <a:solidFill>
                  <a:srgbClr val="0070C0"/>
                </a:solidFill>
              </a:rPr>
              <a:t>FormControl</a:t>
            </a:r>
            <a:r>
              <a:rPr lang="en-IN" sz="1200" dirty="0">
                <a:solidFill>
                  <a:srgbClr val="0070C0"/>
                </a:solidFill>
              </a:rPr>
              <a:t>(’’, [</a:t>
            </a:r>
            <a:r>
              <a:rPr lang="en-IN" sz="1200" dirty="0" err="1">
                <a:solidFill>
                  <a:srgbClr val="0070C0"/>
                </a:solidFill>
              </a:rPr>
              <a:t>Validators.required</a:t>
            </a:r>
            <a:r>
              <a:rPr lang="en-IN" sz="1200" dirty="0">
                <a:solidFill>
                  <a:srgbClr val="0070C0"/>
                </a:solidFill>
              </a:rPr>
              <a:t>, </a:t>
            </a:r>
            <a:r>
              <a:rPr lang="en-IN" sz="1200" dirty="0" err="1">
                <a:solidFill>
                  <a:srgbClr val="0070C0"/>
                </a:solidFill>
              </a:rPr>
              <a:t>Validators.email</a:t>
            </a:r>
            <a:r>
              <a:rPr lang="en-IN" sz="1200" dirty="0">
                <a:solidFill>
                  <a:srgbClr val="0070C0"/>
                </a:solidFill>
              </a:rPr>
              <a:t>]),</a:t>
            </a:r>
          </a:p>
          <a:p>
            <a:pPr fontAlgn="base"/>
            <a:r>
              <a:rPr lang="en-IN" sz="1200" dirty="0">
                <a:solidFill>
                  <a:srgbClr val="0070C0"/>
                </a:solidFill>
              </a:rPr>
              <a:t>    </a:t>
            </a:r>
            <a:r>
              <a:rPr lang="en-IN" sz="1200" dirty="0" err="1">
                <a:solidFill>
                  <a:srgbClr val="0070C0"/>
                </a:solidFill>
              </a:rPr>
              <a:t>skills:</a:t>
            </a:r>
            <a:r>
              <a:rPr lang="en-IN" sz="1200" b="1" dirty="0" err="1">
                <a:solidFill>
                  <a:srgbClr val="0070C0"/>
                </a:solidFill>
              </a:rPr>
              <a:t>new</a:t>
            </a:r>
            <a:r>
              <a:rPr lang="en-IN" sz="1200" dirty="0">
                <a:solidFill>
                  <a:srgbClr val="0070C0"/>
                </a:solidFill>
              </a:rPr>
              <a:t> </a:t>
            </a:r>
            <a:r>
              <a:rPr lang="en-IN" sz="1200" dirty="0" err="1">
                <a:solidFill>
                  <a:srgbClr val="0070C0"/>
                </a:solidFill>
              </a:rPr>
              <a:t>FormArray</a:t>
            </a:r>
            <a:r>
              <a:rPr lang="en-IN" sz="1200" dirty="0">
                <a:solidFill>
                  <a:srgbClr val="0070C0"/>
                </a:solidFill>
              </a:rPr>
              <a:t>([</a:t>
            </a:r>
          </a:p>
          <a:p>
            <a:pPr fontAlgn="base"/>
            <a:r>
              <a:rPr lang="en-IN" sz="1200" dirty="0">
                <a:solidFill>
                  <a:srgbClr val="0070C0"/>
                </a:solidFill>
              </a:rPr>
              <a:t>      </a:t>
            </a:r>
            <a:r>
              <a:rPr lang="en-IN" sz="1200" b="1" dirty="0">
                <a:solidFill>
                  <a:srgbClr val="0070C0"/>
                </a:solidFill>
              </a:rPr>
              <a:t>new</a:t>
            </a:r>
            <a:r>
              <a:rPr lang="en-IN" sz="1200" dirty="0">
                <a:solidFill>
                  <a:srgbClr val="0070C0"/>
                </a:solidFill>
              </a:rPr>
              <a:t> </a:t>
            </a:r>
            <a:r>
              <a:rPr lang="en-IN" sz="1200" dirty="0" err="1">
                <a:solidFill>
                  <a:srgbClr val="0070C0"/>
                </a:solidFill>
              </a:rPr>
              <a:t>FormControl</a:t>
            </a:r>
            <a:r>
              <a:rPr lang="en-IN" sz="1200" dirty="0">
                <a:solidFill>
                  <a:srgbClr val="0070C0"/>
                </a:solidFill>
              </a:rPr>
              <a:t>(’java’) </a:t>
            </a:r>
          </a:p>
          <a:p>
            <a:pPr fontAlgn="base"/>
            <a:r>
              <a:rPr lang="en-IN" sz="1200" dirty="0">
                <a:solidFill>
                  <a:srgbClr val="0070C0"/>
                </a:solidFill>
              </a:rPr>
              <a:t>    ])</a:t>
            </a:r>
          </a:p>
          <a:p>
            <a:pPr fontAlgn="base"/>
            <a:r>
              <a:rPr lang="en-IN" sz="1200" dirty="0">
                <a:solidFill>
                  <a:srgbClr val="0070C0"/>
                </a:solidFill>
              </a:rPr>
              <a:t>  });</a:t>
            </a:r>
          </a:p>
          <a:p>
            <a:pPr fontAlgn="base"/>
            <a:endParaRPr lang="en-IN" sz="1400" dirty="0">
              <a:solidFill>
                <a:srgbClr val="0070C0"/>
              </a:solidFill>
            </a:endParaRPr>
          </a:p>
          <a:p>
            <a:pPr fontAlgn="base"/>
            <a:r>
              <a:rPr lang="en-IN" sz="1400" dirty="0"/>
              <a:t>//getting form array</a:t>
            </a:r>
          </a:p>
          <a:p>
            <a:pPr fontAlgn="base"/>
            <a:r>
              <a:rPr lang="en-IN" sz="1200" dirty="0" err="1">
                <a:solidFill>
                  <a:srgbClr val="0070C0"/>
                </a:solidFill>
              </a:rPr>
              <a:t>getSkills</a:t>
            </a:r>
            <a:r>
              <a:rPr lang="en-IN" sz="1200" dirty="0">
                <a:solidFill>
                  <a:srgbClr val="0070C0"/>
                </a:solidFill>
              </a:rPr>
              <a:t>()  {</a:t>
            </a:r>
          </a:p>
          <a:p>
            <a:pPr fontAlgn="base"/>
            <a:r>
              <a:rPr lang="en-IN" sz="1200" dirty="0">
                <a:solidFill>
                  <a:srgbClr val="0070C0"/>
                </a:solidFill>
              </a:rPr>
              <a:t>    </a:t>
            </a:r>
            <a:r>
              <a:rPr lang="en-IN" sz="1200" b="1" dirty="0">
                <a:solidFill>
                  <a:srgbClr val="0070C0"/>
                </a:solidFill>
              </a:rPr>
              <a:t>return</a:t>
            </a:r>
            <a:r>
              <a:rPr lang="en-IN" sz="1200" dirty="0">
                <a:solidFill>
                  <a:srgbClr val="0070C0"/>
                </a:solidFill>
              </a:rPr>
              <a:t> </a:t>
            </a:r>
            <a:r>
              <a:rPr lang="en-IN" sz="1200" b="1" dirty="0" err="1">
                <a:solidFill>
                  <a:srgbClr val="0070C0"/>
                </a:solidFill>
              </a:rPr>
              <a:t>this</a:t>
            </a:r>
            <a:r>
              <a:rPr lang="en-IN" sz="1200" dirty="0" err="1">
                <a:solidFill>
                  <a:srgbClr val="0070C0"/>
                </a:solidFill>
              </a:rPr>
              <a:t>.contactForm.</a:t>
            </a:r>
            <a:r>
              <a:rPr lang="en-IN" sz="1200" b="1" dirty="0" err="1">
                <a:solidFill>
                  <a:srgbClr val="0070C0"/>
                </a:solidFill>
              </a:rPr>
              <a:t>get</a:t>
            </a:r>
            <a:r>
              <a:rPr lang="en-IN" sz="1200" dirty="0">
                <a:solidFill>
                  <a:srgbClr val="0070C0"/>
                </a:solidFill>
              </a:rPr>
              <a:t>(”skills") </a:t>
            </a:r>
            <a:r>
              <a:rPr lang="en-IN" sz="1200" b="1" dirty="0">
                <a:solidFill>
                  <a:srgbClr val="0070C0"/>
                </a:solidFill>
              </a:rPr>
              <a:t>as</a:t>
            </a:r>
            <a:r>
              <a:rPr lang="en-IN" sz="1200" dirty="0">
                <a:solidFill>
                  <a:srgbClr val="0070C0"/>
                </a:solidFill>
              </a:rPr>
              <a:t> </a:t>
            </a:r>
            <a:r>
              <a:rPr lang="en-IN" sz="1200" dirty="0" err="1">
                <a:solidFill>
                  <a:srgbClr val="0070C0"/>
                </a:solidFill>
              </a:rPr>
              <a:t>FormArray</a:t>
            </a:r>
            <a:endParaRPr lang="en-IN" sz="1200" dirty="0">
              <a:solidFill>
                <a:srgbClr val="0070C0"/>
              </a:solidFill>
            </a:endParaRPr>
          </a:p>
          <a:p>
            <a:pPr fontAlgn="base"/>
            <a:r>
              <a:rPr lang="en-IN" sz="1200" dirty="0">
                <a:solidFill>
                  <a:srgbClr val="0070C0"/>
                </a:solidFill>
              </a:rPr>
              <a:t>  }</a:t>
            </a:r>
          </a:p>
          <a:p>
            <a:pPr fontAlgn="base"/>
            <a:endParaRPr lang="en-IN" sz="1400" dirty="0">
              <a:solidFill>
                <a:srgbClr val="0070C0"/>
              </a:solidFill>
            </a:endParaRPr>
          </a:p>
          <a:p>
            <a:pPr fontAlgn="base"/>
            <a:r>
              <a:rPr lang="en-IN" sz="1400" dirty="0"/>
              <a:t>//add new control</a:t>
            </a:r>
          </a:p>
          <a:p>
            <a:pPr fontAlgn="base"/>
            <a:r>
              <a:rPr lang="en-IN" sz="1200" dirty="0" err="1">
                <a:solidFill>
                  <a:srgbClr val="0070C0"/>
                </a:solidFill>
              </a:rPr>
              <a:t>addSkill</a:t>
            </a:r>
            <a:r>
              <a:rPr lang="en-IN" sz="1200" dirty="0">
                <a:solidFill>
                  <a:srgbClr val="0070C0"/>
                </a:solidFill>
              </a:rPr>
              <a:t>(){</a:t>
            </a:r>
          </a:p>
          <a:p>
            <a:pPr fontAlgn="base"/>
            <a:r>
              <a:rPr lang="en-IN" sz="1200" dirty="0">
                <a:solidFill>
                  <a:srgbClr val="0070C0"/>
                </a:solidFill>
              </a:rPr>
              <a:t> </a:t>
            </a:r>
            <a:r>
              <a:rPr lang="en-IN" sz="1200" dirty="0" err="1">
                <a:solidFill>
                  <a:srgbClr val="0070C0"/>
                </a:solidFill>
              </a:rPr>
              <a:t>this.getSkills</a:t>
            </a:r>
            <a:r>
              <a:rPr lang="en-IN" sz="1200" dirty="0">
                <a:solidFill>
                  <a:srgbClr val="0070C0"/>
                </a:solidFill>
              </a:rPr>
              <a:t>().push(new </a:t>
            </a:r>
            <a:r>
              <a:rPr lang="en-IN" sz="1200" dirty="0" err="1">
                <a:solidFill>
                  <a:srgbClr val="0070C0"/>
                </a:solidFill>
              </a:rPr>
              <a:t>FormControl</a:t>
            </a:r>
            <a:r>
              <a:rPr lang="en-IN" sz="1200" dirty="0">
                <a:solidFill>
                  <a:srgbClr val="0070C0"/>
                </a:solidFill>
              </a:rPr>
              <a:t>(‘’))</a:t>
            </a:r>
          </a:p>
          <a:p>
            <a:pPr fontAlgn="base"/>
            <a:r>
              <a:rPr lang="en-IN" sz="1200" dirty="0">
                <a:solidFill>
                  <a:srgbClr val="0070C0"/>
                </a:solidFill>
              </a:rPr>
              <a:t>}</a:t>
            </a:r>
          </a:p>
          <a:p>
            <a:pPr fontAlgn="base"/>
            <a:endParaRPr lang="en-IN" sz="1400" dirty="0">
              <a:solidFill>
                <a:srgbClr val="0070C0"/>
              </a:solidFill>
            </a:endParaRPr>
          </a:p>
          <a:p>
            <a:pPr fontAlgn="base"/>
            <a:r>
              <a:rPr lang="en-IN" sz="1400" dirty="0">
                <a:solidFill>
                  <a:srgbClr val="0070C0"/>
                </a:solidFill>
              </a:rPr>
              <a:t>//remove skill</a:t>
            </a:r>
          </a:p>
          <a:p>
            <a:pPr fontAlgn="base"/>
            <a:r>
              <a:rPr lang="en-IN" sz="1200" dirty="0" err="1">
                <a:solidFill>
                  <a:srgbClr val="0070C0"/>
                </a:solidFill>
              </a:rPr>
              <a:t>removeSkill</a:t>
            </a:r>
            <a:r>
              <a:rPr lang="en-IN" sz="1200" dirty="0">
                <a:solidFill>
                  <a:srgbClr val="0070C0"/>
                </a:solidFill>
              </a:rPr>
              <a:t>(</a:t>
            </a:r>
            <a:r>
              <a:rPr lang="en-IN" sz="1200" dirty="0" err="1">
                <a:solidFill>
                  <a:srgbClr val="0070C0"/>
                </a:solidFill>
              </a:rPr>
              <a:t>i</a:t>
            </a:r>
            <a:r>
              <a:rPr lang="en-IN" sz="1200" dirty="0">
                <a:solidFill>
                  <a:srgbClr val="0070C0"/>
                </a:solidFill>
              </a:rPr>
              <a:t>){</a:t>
            </a:r>
          </a:p>
          <a:p>
            <a:pPr fontAlgn="base"/>
            <a:r>
              <a:rPr lang="en-IN" sz="1200" dirty="0">
                <a:solidFill>
                  <a:srgbClr val="0070C0"/>
                </a:solidFill>
              </a:rPr>
              <a:t> </a:t>
            </a:r>
            <a:r>
              <a:rPr lang="en-IN" sz="1200" dirty="0" err="1">
                <a:solidFill>
                  <a:srgbClr val="0070C0"/>
                </a:solidFill>
              </a:rPr>
              <a:t>this.getSkills</a:t>
            </a:r>
            <a:r>
              <a:rPr lang="en-IN" sz="1200" dirty="0">
                <a:solidFill>
                  <a:srgbClr val="0070C0"/>
                </a:solidFill>
              </a:rPr>
              <a:t>().</a:t>
            </a:r>
            <a:r>
              <a:rPr lang="en-IN" sz="1200" dirty="0" err="1">
                <a:solidFill>
                  <a:srgbClr val="0070C0"/>
                </a:solidFill>
              </a:rPr>
              <a:t>removeAt</a:t>
            </a:r>
            <a:r>
              <a:rPr lang="en-IN" sz="1200" dirty="0">
                <a:solidFill>
                  <a:srgbClr val="0070C0"/>
                </a:solidFill>
              </a:rPr>
              <a:t>(</a:t>
            </a:r>
            <a:r>
              <a:rPr lang="en-IN" sz="1200" dirty="0" err="1">
                <a:solidFill>
                  <a:srgbClr val="0070C0"/>
                </a:solidFill>
              </a:rPr>
              <a:t>i</a:t>
            </a:r>
            <a:r>
              <a:rPr lang="en-IN" sz="1200" dirty="0">
                <a:solidFill>
                  <a:srgbClr val="0070C0"/>
                </a:solidFill>
              </a:rPr>
              <a:t>);</a:t>
            </a:r>
          </a:p>
          <a:p>
            <a:pPr fontAlgn="base"/>
            <a:r>
              <a:rPr lang="en-IN" sz="1200" dirty="0">
                <a:solidFill>
                  <a:srgbClr val="0070C0"/>
                </a:solidFill>
              </a:rPr>
              <a:t>}</a:t>
            </a:r>
          </a:p>
          <a:p>
            <a:pPr fontAlgn="base"/>
            <a:endParaRPr lang="en-IN" sz="1400" dirty="0">
              <a:solidFill>
                <a:srgbClr val="0070C0"/>
              </a:solidFill>
            </a:endParaRPr>
          </a:p>
          <a:p>
            <a:pPr fontAlgn="base"/>
            <a:r>
              <a:rPr lang="en-IN" sz="1400" dirty="0"/>
              <a:t> </a:t>
            </a:r>
            <a:r>
              <a:rPr lang="en-IN" sz="1400" i="1" dirty="0"/>
              <a:t>// true if all the child controls passed the validation</a:t>
            </a:r>
            <a:endParaRPr lang="en-IN" sz="1400" dirty="0">
              <a:solidFill>
                <a:srgbClr val="0070C0"/>
              </a:solidFill>
            </a:endParaRPr>
          </a:p>
          <a:p>
            <a:pPr fontAlgn="base"/>
            <a:r>
              <a:rPr lang="en-IN" sz="1400" dirty="0" err="1">
                <a:solidFill>
                  <a:srgbClr val="0070C0"/>
                </a:solidFill>
              </a:rPr>
              <a:t>skills.valid</a:t>
            </a:r>
            <a:r>
              <a:rPr lang="en-IN" sz="1400" dirty="0">
                <a:solidFill>
                  <a:srgbClr val="0070C0"/>
                </a:solidFill>
              </a:rPr>
              <a:t> </a:t>
            </a:r>
            <a:r>
              <a:rPr lang="en-IN" sz="1400" dirty="0"/>
              <a:t> </a:t>
            </a:r>
            <a:r>
              <a:rPr lang="en-IN" sz="1600" dirty="0"/>
              <a:t>   </a:t>
            </a:r>
            <a:endParaRPr lang="en-IN" sz="1200" dirty="0">
              <a:solidFill>
                <a:srgbClr val="0070C0"/>
              </a:solidFill>
            </a:endParaRPr>
          </a:p>
          <a:p>
            <a:pPr fontAlgn="base"/>
            <a:endParaRPr lang="en-IN" sz="1400" dirty="0">
              <a:solidFill>
                <a:srgbClr val="0070C0"/>
              </a:solidFill>
            </a:endParaRPr>
          </a:p>
          <a:p>
            <a:endParaRPr lang="en-US" sz="1400" dirty="0"/>
          </a:p>
        </p:txBody>
      </p:sp>
      <p:sp>
        <p:nvSpPr>
          <p:cNvPr id="4" name="TextBox 3">
            <a:extLst>
              <a:ext uri="{FF2B5EF4-FFF2-40B4-BE49-F238E27FC236}">
                <a16:creationId xmlns:a16="http://schemas.microsoft.com/office/drawing/2014/main" id="{4C7C2023-35B2-BD47-BCDE-DD39F3E03852}"/>
              </a:ext>
            </a:extLst>
          </p:cNvPr>
          <p:cNvSpPr txBox="1"/>
          <p:nvPr/>
        </p:nvSpPr>
        <p:spPr>
          <a:xfrm>
            <a:off x="6471921" y="508000"/>
            <a:ext cx="5262880" cy="6001643"/>
          </a:xfrm>
          <a:prstGeom prst="rect">
            <a:avLst/>
          </a:prstGeom>
          <a:noFill/>
        </p:spPr>
        <p:txBody>
          <a:bodyPr wrap="square" rtlCol="0">
            <a:spAutoFit/>
          </a:bodyPr>
          <a:lstStyle/>
          <a:p>
            <a:pPr fontAlgn="base"/>
            <a:r>
              <a:rPr lang="en-IN" sz="1200" dirty="0">
                <a:solidFill>
                  <a:srgbClr val="7030A0"/>
                </a:solidFill>
              </a:rPr>
              <a:t>  //template</a:t>
            </a:r>
          </a:p>
          <a:p>
            <a:pPr fontAlgn="base"/>
            <a:r>
              <a:rPr lang="en-IN" sz="1200" dirty="0">
                <a:solidFill>
                  <a:srgbClr val="0070C0"/>
                </a:solidFill>
              </a:rPr>
              <a:t>&lt;form [</a:t>
            </a:r>
            <a:r>
              <a:rPr lang="en-IN" sz="1200" dirty="0" err="1">
                <a:solidFill>
                  <a:srgbClr val="0070C0"/>
                </a:solidFill>
              </a:rPr>
              <a:t>formGroup</a:t>
            </a:r>
            <a:r>
              <a:rPr lang="en-IN" sz="1200" dirty="0">
                <a:solidFill>
                  <a:srgbClr val="0070C0"/>
                </a:solidFill>
              </a:rPr>
              <a:t>]="</a:t>
            </a:r>
            <a:r>
              <a:rPr lang="en-IN" sz="1200" dirty="0" err="1">
                <a:solidFill>
                  <a:srgbClr val="0070C0"/>
                </a:solidFill>
              </a:rPr>
              <a:t>contactForm</a:t>
            </a:r>
            <a:r>
              <a:rPr lang="en-IN" sz="1200" dirty="0">
                <a:solidFill>
                  <a:srgbClr val="0070C0"/>
                </a:solidFill>
              </a:rPr>
              <a:t>" (</a:t>
            </a:r>
            <a:r>
              <a:rPr lang="en-IN" sz="1200" dirty="0" err="1">
                <a:solidFill>
                  <a:srgbClr val="0070C0"/>
                </a:solidFill>
              </a:rPr>
              <a:t>ngSubmit</a:t>
            </a:r>
            <a:r>
              <a:rPr lang="en-IN" sz="1200" dirty="0">
                <a:solidFill>
                  <a:srgbClr val="0070C0"/>
                </a:solidFill>
              </a:rPr>
              <a:t>)="</a:t>
            </a:r>
            <a:r>
              <a:rPr lang="en-IN" sz="1200" dirty="0" err="1">
                <a:solidFill>
                  <a:srgbClr val="0070C0"/>
                </a:solidFill>
              </a:rPr>
              <a:t>onSubmit</a:t>
            </a:r>
            <a:r>
              <a:rPr lang="en-IN" sz="1200" dirty="0">
                <a:solidFill>
                  <a:srgbClr val="0070C0"/>
                </a:solidFill>
              </a:rPr>
              <a:t>()"&gt;</a:t>
            </a:r>
          </a:p>
          <a:p>
            <a:pPr fontAlgn="base"/>
            <a:r>
              <a:rPr lang="en-IN" sz="1200" dirty="0">
                <a:solidFill>
                  <a:srgbClr val="0070C0"/>
                </a:solidFill>
              </a:rPr>
              <a:t>&lt;p&gt;</a:t>
            </a:r>
          </a:p>
          <a:p>
            <a:pPr fontAlgn="base"/>
            <a:r>
              <a:rPr lang="en-IN" sz="1200" dirty="0">
                <a:solidFill>
                  <a:srgbClr val="0070C0"/>
                </a:solidFill>
              </a:rPr>
              <a:t>    &lt;label </a:t>
            </a:r>
            <a:r>
              <a:rPr lang="en-IN" sz="1200" b="1" dirty="0">
                <a:solidFill>
                  <a:srgbClr val="0070C0"/>
                </a:solidFill>
              </a:rPr>
              <a:t>for</a:t>
            </a:r>
            <a:r>
              <a:rPr lang="en-IN" sz="1200" dirty="0">
                <a:solidFill>
                  <a:srgbClr val="0070C0"/>
                </a:solidFill>
              </a:rPr>
              <a:t>="email"&gt;Email &lt;/label&gt;</a:t>
            </a:r>
          </a:p>
          <a:p>
            <a:pPr fontAlgn="base"/>
            <a:r>
              <a:rPr lang="en-IN" sz="1200" dirty="0">
                <a:solidFill>
                  <a:srgbClr val="0070C0"/>
                </a:solidFill>
              </a:rPr>
              <a:t>    &lt;input type="text" id="email" name="email" </a:t>
            </a:r>
            <a:r>
              <a:rPr lang="en-IN" sz="1200" dirty="0" err="1">
                <a:solidFill>
                  <a:srgbClr val="0070C0"/>
                </a:solidFill>
              </a:rPr>
              <a:t>formControlName</a:t>
            </a:r>
            <a:r>
              <a:rPr lang="en-IN" sz="1200" dirty="0">
                <a:solidFill>
                  <a:srgbClr val="0070C0"/>
                </a:solidFill>
              </a:rPr>
              <a:t>="email"&gt;</a:t>
            </a:r>
          </a:p>
          <a:p>
            <a:pPr fontAlgn="base"/>
            <a:r>
              <a:rPr lang="en-IN" sz="1200" dirty="0">
                <a:solidFill>
                  <a:srgbClr val="0070C0"/>
                </a:solidFill>
              </a:rPr>
              <a:t>  &lt;/p&gt;</a:t>
            </a:r>
          </a:p>
          <a:p>
            <a:pPr fontAlgn="base"/>
            <a:r>
              <a:rPr lang="en-IN" sz="1200" dirty="0">
                <a:solidFill>
                  <a:srgbClr val="0070C0"/>
                </a:solidFill>
              </a:rPr>
              <a:t>  &lt;div *</a:t>
            </a:r>
            <a:r>
              <a:rPr lang="en-IN" sz="1200" dirty="0" err="1">
                <a:solidFill>
                  <a:srgbClr val="0070C0"/>
                </a:solidFill>
              </a:rPr>
              <a:t>ngIf</a:t>
            </a:r>
            <a:r>
              <a:rPr lang="en-IN" sz="1200" dirty="0">
                <a:solidFill>
                  <a:srgbClr val="0070C0"/>
                </a:solidFill>
              </a:rPr>
              <a:t>="!</a:t>
            </a:r>
            <a:r>
              <a:rPr lang="en-IN" sz="1200" dirty="0" err="1">
                <a:solidFill>
                  <a:srgbClr val="0070C0"/>
                </a:solidFill>
              </a:rPr>
              <a:t>email.valid</a:t>
            </a:r>
            <a:r>
              <a:rPr lang="en-IN" sz="1200" dirty="0">
                <a:solidFill>
                  <a:srgbClr val="0070C0"/>
                </a:solidFill>
              </a:rPr>
              <a:t> &amp;&amp; (</a:t>
            </a:r>
            <a:r>
              <a:rPr lang="en-IN" sz="1200" dirty="0" err="1">
                <a:solidFill>
                  <a:srgbClr val="0070C0"/>
                </a:solidFill>
              </a:rPr>
              <a:t>email.dirty</a:t>
            </a:r>
            <a:r>
              <a:rPr lang="en-IN" sz="1200" dirty="0">
                <a:solidFill>
                  <a:srgbClr val="0070C0"/>
                </a:solidFill>
              </a:rPr>
              <a:t> ||</a:t>
            </a:r>
            <a:r>
              <a:rPr lang="en-IN" sz="1200" dirty="0" err="1">
                <a:solidFill>
                  <a:srgbClr val="0070C0"/>
                </a:solidFill>
              </a:rPr>
              <a:t>email.touched</a:t>
            </a:r>
            <a:r>
              <a:rPr lang="en-IN" sz="1200" dirty="0">
                <a:solidFill>
                  <a:srgbClr val="0070C0"/>
                </a:solidFill>
              </a:rPr>
              <a:t>)"&gt;</a:t>
            </a:r>
          </a:p>
          <a:p>
            <a:pPr fontAlgn="base"/>
            <a:r>
              <a:rPr lang="en-IN" sz="1200" dirty="0">
                <a:solidFill>
                  <a:srgbClr val="0070C0"/>
                </a:solidFill>
              </a:rPr>
              <a:t>    &lt;div [hidden]="!</a:t>
            </a:r>
            <a:r>
              <a:rPr lang="en-IN" sz="1200" dirty="0" err="1">
                <a:solidFill>
                  <a:srgbClr val="0070C0"/>
                </a:solidFill>
              </a:rPr>
              <a:t>email.errors.required</a:t>
            </a:r>
            <a:r>
              <a:rPr lang="en-IN" sz="1200" dirty="0">
                <a:solidFill>
                  <a:srgbClr val="0070C0"/>
                </a:solidFill>
              </a:rPr>
              <a:t>"&gt;</a:t>
            </a:r>
          </a:p>
          <a:p>
            <a:pPr fontAlgn="base"/>
            <a:r>
              <a:rPr lang="en-IN" sz="1200" dirty="0">
                <a:solidFill>
                  <a:srgbClr val="0070C0"/>
                </a:solidFill>
              </a:rPr>
              <a:t>      email </a:t>
            </a:r>
            <a:r>
              <a:rPr lang="en-IN" sz="1200" b="1" dirty="0">
                <a:solidFill>
                  <a:srgbClr val="0070C0"/>
                </a:solidFill>
              </a:rPr>
              <a:t>is</a:t>
            </a:r>
            <a:r>
              <a:rPr lang="en-IN" sz="1200" dirty="0">
                <a:solidFill>
                  <a:srgbClr val="0070C0"/>
                </a:solidFill>
              </a:rPr>
              <a:t> required</a:t>
            </a:r>
          </a:p>
          <a:p>
            <a:pPr fontAlgn="base"/>
            <a:r>
              <a:rPr lang="en-IN" sz="1200" dirty="0">
                <a:solidFill>
                  <a:srgbClr val="0070C0"/>
                </a:solidFill>
              </a:rPr>
              <a:t>    &lt;/div&gt;</a:t>
            </a:r>
          </a:p>
          <a:p>
            <a:pPr fontAlgn="base"/>
            <a:r>
              <a:rPr lang="en-IN" sz="1200" dirty="0">
                <a:solidFill>
                  <a:srgbClr val="0070C0"/>
                </a:solidFill>
              </a:rPr>
              <a:t>    &lt;div [hidden]="!</a:t>
            </a:r>
            <a:r>
              <a:rPr lang="en-IN" sz="1200" dirty="0" err="1">
                <a:solidFill>
                  <a:srgbClr val="0070C0"/>
                </a:solidFill>
              </a:rPr>
              <a:t>email.errors.email</a:t>
            </a:r>
            <a:r>
              <a:rPr lang="en-IN" sz="1200" dirty="0">
                <a:solidFill>
                  <a:srgbClr val="0070C0"/>
                </a:solidFill>
              </a:rPr>
              <a:t>"&gt;</a:t>
            </a:r>
          </a:p>
          <a:p>
            <a:pPr fontAlgn="base"/>
            <a:r>
              <a:rPr lang="en-IN" sz="1200" dirty="0">
                <a:solidFill>
                  <a:srgbClr val="0070C0"/>
                </a:solidFill>
              </a:rPr>
              <a:t>      invalid email id</a:t>
            </a:r>
          </a:p>
          <a:p>
            <a:pPr fontAlgn="base"/>
            <a:r>
              <a:rPr lang="en-IN" sz="1200" dirty="0">
                <a:solidFill>
                  <a:srgbClr val="0070C0"/>
                </a:solidFill>
              </a:rPr>
              <a:t>    &lt;/div&gt;</a:t>
            </a:r>
          </a:p>
          <a:p>
            <a:pPr fontAlgn="base"/>
            <a:r>
              <a:rPr lang="en-IN" sz="1200" dirty="0">
                <a:solidFill>
                  <a:srgbClr val="0070C0"/>
                </a:solidFill>
              </a:rPr>
              <a:t>  &lt;/div&gt;</a:t>
            </a:r>
          </a:p>
          <a:p>
            <a:pPr fontAlgn="base"/>
            <a:endParaRPr lang="en-IN" sz="1200" dirty="0">
              <a:solidFill>
                <a:srgbClr val="0070C0"/>
              </a:solidFill>
            </a:endParaRPr>
          </a:p>
          <a:p>
            <a:pPr fontAlgn="base"/>
            <a:endParaRPr lang="en-IN" sz="1200" dirty="0">
              <a:solidFill>
                <a:srgbClr val="0070C0"/>
              </a:solidFill>
            </a:endParaRPr>
          </a:p>
          <a:p>
            <a:pPr fontAlgn="base"/>
            <a:r>
              <a:rPr lang="en-IN" sz="1200" dirty="0">
                <a:solidFill>
                  <a:srgbClr val="0070C0"/>
                </a:solidFill>
              </a:rPr>
              <a:t>&lt;div *</a:t>
            </a:r>
            <a:r>
              <a:rPr lang="en-IN" sz="1200" dirty="0" err="1">
                <a:solidFill>
                  <a:srgbClr val="0070C0"/>
                </a:solidFill>
              </a:rPr>
              <a:t>ngFor</a:t>
            </a:r>
            <a:r>
              <a:rPr lang="en-IN" sz="1200" dirty="0">
                <a:solidFill>
                  <a:srgbClr val="0070C0"/>
                </a:solidFill>
              </a:rPr>
              <a:t>="let control of </a:t>
            </a:r>
            <a:r>
              <a:rPr lang="en-IN" sz="1200" dirty="0" err="1">
                <a:solidFill>
                  <a:srgbClr val="0070C0"/>
                </a:solidFill>
              </a:rPr>
              <a:t>getSkills</a:t>
            </a:r>
            <a:r>
              <a:rPr lang="en-IN" sz="1200" dirty="0">
                <a:solidFill>
                  <a:srgbClr val="0070C0"/>
                </a:solidFill>
              </a:rPr>
              <a:t>().controls; index as </a:t>
            </a:r>
            <a:r>
              <a:rPr lang="en-IN" sz="1200" dirty="0" err="1">
                <a:solidFill>
                  <a:srgbClr val="0070C0"/>
                </a:solidFill>
              </a:rPr>
              <a:t>i</a:t>
            </a:r>
            <a:r>
              <a:rPr lang="en-IN" sz="1200" dirty="0">
                <a:solidFill>
                  <a:srgbClr val="0070C0"/>
                </a:solidFill>
              </a:rPr>
              <a:t>"&gt;</a:t>
            </a:r>
          </a:p>
          <a:p>
            <a:pPr fontAlgn="base"/>
            <a:r>
              <a:rPr lang="en-IN" sz="1200" dirty="0">
                <a:solidFill>
                  <a:srgbClr val="0070C0"/>
                </a:solidFill>
              </a:rPr>
              <a:t>  &lt;input [</a:t>
            </a:r>
            <a:r>
              <a:rPr lang="en-IN" sz="1200" dirty="0" err="1">
                <a:solidFill>
                  <a:srgbClr val="0070C0"/>
                </a:solidFill>
              </a:rPr>
              <a:t>formControl</a:t>
            </a:r>
            <a:r>
              <a:rPr lang="en-IN" sz="1200" dirty="0">
                <a:solidFill>
                  <a:srgbClr val="0070C0"/>
                </a:solidFill>
              </a:rPr>
              <a:t>]=”</a:t>
            </a:r>
            <a:r>
              <a:rPr lang="en-IN" sz="1200" dirty="0" err="1">
                <a:solidFill>
                  <a:srgbClr val="0070C0"/>
                </a:solidFill>
              </a:rPr>
              <a:t>getSkills</a:t>
            </a:r>
            <a:r>
              <a:rPr lang="en-IN" sz="1200" dirty="0">
                <a:solidFill>
                  <a:srgbClr val="0070C0"/>
                </a:solidFill>
              </a:rPr>
              <a:t>().controls[</a:t>
            </a:r>
            <a:r>
              <a:rPr lang="en-IN" sz="1200" dirty="0" err="1">
                <a:solidFill>
                  <a:srgbClr val="0070C0"/>
                </a:solidFill>
              </a:rPr>
              <a:t>i</a:t>
            </a:r>
            <a:r>
              <a:rPr lang="en-IN" sz="1200" dirty="0">
                <a:solidFill>
                  <a:srgbClr val="0070C0"/>
                </a:solidFill>
              </a:rPr>
              <a:t>]” placeholder=“skill” /&gt;</a:t>
            </a:r>
          </a:p>
          <a:p>
            <a:pPr fontAlgn="base"/>
            <a:r>
              <a:rPr lang="en-IN" sz="1200" dirty="0">
                <a:solidFill>
                  <a:srgbClr val="0070C0"/>
                </a:solidFill>
              </a:rPr>
              <a:t>&lt;button (click)="</a:t>
            </a:r>
            <a:r>
              <a:rPr lang="en-IN" sz="1200" dirty="0" err="1">
                <a:solidFill>
                  <a:srgbClr val="0070C0"/>
                </a:solidFill>
              </a:rPr>
              <a:t>removeSkill</a:t>
            </a:r>
            <a:r>
              <a:rPr lang="en-IN" sz="1200" dirty="0">
                <a:solidFill>
                  <a:srgbClr val="0070C0"/>
                </a:solidFill>
              </a:rPr>
              <a:t>(</a:t>
            </a:r>
            <a:r>
              <a:rPr lang="en-IN" sz="1200" dirty="0" err="1">
                <a:solidFill>
                  <a:srgbClr val="0070C0"/>
                </a:solidFill>
              </a:rPr>
              <a:t>i</a:t>
            </a:r>
            <a:r>
              <a:rPr lang="en-IN" sz="1200" dirty="0">
                <a:solidFill>
                  <a:srgbClr val="0070C0"/>
                </a:solidFill>
              </a:rPr>
              <a:t>)"&gt;X&lt;/button&gt;</a:t>
            </a:r>
            <a:endParaRPr lang="en-IN" sz="1000" dirty="0">
              <a:solidFill>
                <a:srgbClr val="0070C0"/>
              </a:solidFill>
            </a:endParaRPr>
          </a:p>
          <a:p>
            <a:pPr fontAlgn="base"/>
            <a:r>
              <a:rPr lang="en-IN" sz="1200" dirty="0">
                <a:solidFill>
                  <a:srgbClr val="0070C0"/>
                </a:solidFill>
              </a:rPr>
              <a:t>&lt;/div&gt;</a:t>
            </a:r>
          </a:p>
          <a:p>
            <a:pPr fontAlgn="base"/>
            <a:endParaRPr lang="en-IN" sz="1200" dirty="0">
              <a:solidFill>
                <a:srgbClr val="0070C0"/>
              </a:solidFill>
            </a:endParaRPr>
          </a:p>
          <a:p>
            <a:pPr fontAlgn="base"/>
            <a:r>
              <a:rPr lang="en-IN" sz="1200" dirty="0">
                <a:solidFill>
                  <a:srgbClr val="0070C0"/>
                </a:solidFill>
              </a:rPr>
              <a:t>&lt;div&gt;</a:t>
            </a:r>
          </a:p>
          <a:p>
            <a:pPr fontAlgn="base"/>
            <a:r>
              <a:rPr lang="en-IN" sz="1200" dirty="0">
                <a:solidFill>
                  <a:srgbClr val="0070C0"/>
                </a:solidFill>
              </a:rPr>
              <a:t>&lt;button (click)=”</a:t>
            </a:r>
            <a:r>
              <a:rPr lang="en-IN" sz="1200" dirty="0" err="1">
                <a:solidFill>
                  <a:srgbClr val="0070C0"/>
                </a:solidFill>
              </a:rPr>
              <a:t>addSkill</a:t>
            </a:r>
            <a:r>
              <a:rPr lang="en-IN" sz="1200" dirty="0">
                <a:solidFill>
                  <a:srgbClr val="0070C0"/>
                </a:solidFill>
              </a:rPr>
              <a:t>(</a:t>
            </a:r>
            <a:r>
              <a:rPr lang="en-IN" sz="1200" dirty="0" err="1">
                <a:solidFill>
                  <a:srgbClr val="0070C0"/>
                </a:solidFill>
              </a:rPr>
              <a:t>i</a:t>
            </a:r>
            <a:r>
              <a:rPr lang="en-IN" sz="1200" dirty="0">
                <a:solidFill>
                  <a:srgbClr val="0070C0"/>
                </a:solidFill>
              </a:rPr>
              <a:t>)"&gt;Add Skill&lt;/button&gt;</a:t>
            </a:r>
          </a:p>
          <a:p>
            <a:pPr fontAlgn="base"/>
            <a:r>
              <a:rPr lang="en-IN" sz="1200" dirty="0">
                <a:solidFill>
                  <a:srgbClr val="0070C0"/>
                </a:solidFill>
              </a:rPr>
              <a:t>&lt;/div&gt;</a:t>
            </a:r>
            <a:endParaRPr lang="en-IN" sz="1000" dirty="0">
              <a:solidFill>
                <a:srgbClr val="0070C0"/>
              </a:solidFill>
            </a:endParaRPr>
          </a:p>
          <a:p>
            <a:pPr fontAlgn="base"/>
            <a:endParaRPr lang="en-IN" sz="1200" dirty="0">
              <a:solidFill>
                <a:srgbClr val="0070C0"/>
              </a:solidFill>
            </a:endParaRPr>
          </a:p>
          <a:p>
            <a:pPr fontAlgn="base"/>
            <a:r>
              <a:rPr lang="en-IN" sz="1200" dirty="0">
                <a:solidFill>
                  <a:srgbClr val="0070C0"/>
                </a:solidFill>
              </a:rPr>
              <a:t>  &lt;p&gt;</a:t>
            </a:r>
          </a:p>
          <a:p>
            <a:pPr fontAlgn="base"/>
            <a:r>
              <a:rPr lang="en-IN" sz="1200" dirty="0">
                <a:solidFill>
                  <a:srgbClr val="0070C0"/>
                </a:solidFill>
              </a:rPr>
              <a:t>    &lt;button type="submit"&gt;Submit&lt;/button&gt;</a:t>
            </a:r>
          </a:p>
          <a:p>
            <a:pPr fontAlgn="base"/>
            <a:r>
              <a:rPr lang="en-IN" sz="1200" dirty="0">
                <a:solidFill>
                  <a:srgbClr val="0070C0"/>
                </a:solidFill>
              </a:rPr>
              <a:t>  &lt;/p&gt;</a:t>
            </a:r>
          </a:p>
          <a:p>
            <a:pPr fontAlgn="base"/>
            <a:endParaRPr lang="en-IN" sz="1200" dirty="0">
              <a:solidFill>
                <a:srgbClr val="0070C0"/>
              </a:solidFill>
            </a:endParaRPr>
          </a:p>
          <a:p>
            <a:pPr fontAlgn="base"/>
            <a:r>
              <a:rPr lang="en-IN" sz="1200" dirty="0">
                <a:solidFill>
                  <a:srgbClr val="0070C0"/>
                </a:solidFill>
              </a:rPr>
              <a:t>&lt;/form&gt;</a:t>
            </a:r>
          </a:p>
          <a:p>
            <a:endParaRPr lang="en-US" sz="1200" dirty="0"/>
          </a:p>
        </p:txBody>
      </p:sp>
    </p:spTree>
    <p:extLst>
      <p:ext uri="{BB962C8B-B14F-4D97-AF65-F5344CB8AC3E}">
        <p14:creationId xmlns:p14="http://schemas.microsoft.com/office/powerpoint/2010/main" val="3234659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4">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DC451806-FF76-B54F-8FF0-D510456EDC12}"/>
              </a:ext>
            </a:extLst>
          </p:cNvPr>
          <p:cNvSpPr>
            <a:spLocks noGrp="1"/>
          </p:cNvSpPr>
          <p:nvPr>
            <p:ph type="title"/>
          </p:nvPr>
        </p:nvSpPr>
        <p:spPr>
          <a:xfrm>
            <a:off x="838200" y="365125"/>
            <a:ext cx="9842237" cy="1325563"/>
          </a:xfrm>
        </p:spPr>
        <p:txBody>
          <a:bodyPr>
            <a:normAutofit/>
          </a:bodyPr>
          <a:lstStyle/>
          <a:p>
            <a:r>
              <a:rPr lang="en-US" b="1" spc="-5">
                <a:latin typeface="Arial"/>
                <a:cs typeface="Arial"/>
              </a:rPr>
              <a:t>Data Binding Classification</a:t>
            </a:r>
            <a:endParaRPr lang="en-US"/>
          </a:p>
        </p:txBody>
      </p:sp>
      <p:cxnSp>
        <p:nvCxnSpPr>
          <p:cNvPr id="42" name="Straight Connector 36">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9"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4"/>
          </a:solidFill>
          <a:ln w="603" cap="flat">
            <a:noFill/>
            <a:prstDash val="solid"/>
            <a:miter/>
          </a:ln>
        </p:spPr>
        <p:txBody>
          <a:bodyPr rtlCol="0" anchor="ctr"/>
          <a:lstStyle/>
          <a:p>
            <a:endParaRPr lang="en-US"/>
          </a:p>
        </p:txBody>
      </p:sp>
      <p:sp>
        <p:nvSpPr>
          <p:cNvPr id="41"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solidFill>
          <a:ln w="422" cap="flat">
            <a:noFill/>
            <a:prstDash val="solid"/>
            <a:miter/>
          </a:ln>
        </p:spPr>
        <p:txBody>
          <a:bodyPr rtlCol="0" anchor="ctr"/>
          <a:lstStyle/>
          <a:p>
            <a:endParaRPr lang="en-US"/>
          </a:p>
        </p:txBody>
      </p:sp>
      <p:sp>
        <p:nvSpPr>
          <p:cNvPr id="43"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4"/>
          </a:solidFill>
          <a:ln w="610" cap="flat">
            <a:noFill/>
            <a:prstDash val="solid"/>
            <a:miter/>
          </a:ln>
        </p:spPr>
        <p:txBody>
          <a:bodyPr rtlCol="0" anchor="ctr"/>
          <a:lstStyle/>
          <a:p>
            <a:endParaRPr lang="en-US"/>
          </a:p>
        </p:txBody>
      </p:sp>
      <p:graphicFrame>
        <p:nvGraphicFramePr>
          <p:cNvPr id="15" name="Content Placeholder 2">
            <a:extLst>
              <a:ext uri="{FF2B5EF4-FFF2-40B4-BE49-F238E27FC236}">
                <a16:creationId xmlns:a16="http://schemas.microsoft.com/office/drawing/2014/main" id="{E278D93E-4D26-1D4E-8FCB-A73BA9660B6A}"/>
              </a:ext>
            </a:extLst>
          </p:cNvPr>
          <p:cNvGraphicFramePr>
            <a:graphicFrameLocks noGrp="1"/>
          </p:cNvGraphicFramePr>
          <p:nvPr>
            <p:ph idx="1"/>
            <p:extLst>
              <p:ext uri="{D42A27DB-BD31-4B8C-83A1-F6EECF244321}">
                <p14:modId xmlns:p14="http://schemas.microsoft.com/office/powerpoint/2010/main" val="3605385086"/>
              </p:ext>
            </p:extLst>
          </p:nvPr>
        </p:nvGraphicFramePr>
        <p:xfrm>
          <a:off x="838200" y="1570004"/>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7" name="TextBox 26">
            <a:extLst>
              <a:ext uri="{FF2B5EF4-FFF2-40B4-BE49-F238E27FC236}">
                <a16:creationId xmlns:a16="http://schemas.microsoft.com/office/drawing/2014/main" id="{9D6364C3-EBC5-FA4A-BB89-72A58D5AD8B7}"/>
              </a:ext>
            </a:extLst>
          </p:cNvPr>
          <p:cNvSpPr txBox="1"/>
          <p:nvPr/>
        </p:nvSpPr>
        <p:spPr>
          <a:xfrm>
            <a:off x="1296955" y="6363478"/>
            <a:ext cx="8071440" cy="646331"/>
          </a:xfrm>
          <a:prstGeom prst="rect">
            <a:avLst/>
          </a:prstGeom>
          <a:noFill/>
        </p:spPr>
        <p:txBody>
          <a:bodyPr wrap="none" rtlCol="0">
            <a:spAutoFit/>
          </a:bodyPr>
          <a:lstStyle/>
          <a:p>
            <a:r>
              <a:rPr lang="en-US" dirty="0"/>
              <a:t>The data binding keeps both component &amp; view in sync with each other.</a:t>
            </a:r>
          </a:p>
          <a:p>
            <a:endParaRPr lang="en-US" dirty="0"/>
          </a:p>
        </p:txBody>
      </p:sp>
    </p:spTree>
    <p:extLst>
      <p:ext uri="{BB962C8B-B14F-4D97-AF65-F5344CB8AC3E}">
        <p14:creationId xmlns:p14="http://schemas.microsoft.com/office/powerpoint/2010/main" val="22186107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40B8ED-9EA4-2441-8A33-5B8BC62C7365}"/>
              </a:ext>
            </a:extLst>
          </p:cNvPr>
          <p:cNvSpPr txBox="1"/>
          <p:nvPr/>
        </p:nvSpPr>
        <p:spPr>
          <a:xfrm>
            <a:off x="934720" y="426720"/>
            <a:ext cx="11013440" cy="5478423"/>
          </a:xfrm>
          <a:prstGeom prst="rect">
            <a:avLst/>
          </a:prstGeom>
          <a:noFill/>
        </p:spPr>
        <p:txBody>
          <a:bodyPr wrap="square" rtlCol="0">
            <a:spAutoFit/>
          </a:bodyPr>
          <a:lstStyle/>
          <a:p>
            <a:r>
              <a:rPr lang="en-IN" dirty="0" err="1">
                <a:solidFill>
                  <a:srgbClr val="7030A0"/>
                </a:solidFill>
              </a:rPr>
              <a:t>FormBuilder</a:t>
            </a:r>
            <a:r>
              <a:rPr lang="en-IN" dirty="0"/>
              <a:t> </a:t>
            </a:r>
            <a:r>
              <a:rPr lang="en-IN" sz="1600" dirty="0"/>
              <a:t>is the helper API to build forms in Angular.  It provides shortcuts to create the instance of the </a:t>
            </a:r>
            <a:r>
              <a:rPr lang="en-IN" sz="1600" dirty="0" err="1"/>
              <a:t>FormControl</a:t>
            </a:r>
            <a:r>
              <a:rPr lang="en-IN" sz="1600" dirty="0"/>
              <a:t>, </a:t>
            </a:r>
            <a:r>
              <a:rPr lang="en-IN" sz="1600" dirty="0">
                <a:hlinkClick r:id="rId2">
                  <a:extLst>
                    <a:ext uri="{A12FA001-AC4F-418D-AE19-62706E023703}">
                      <ahyp:hlinkClr xmlns:ahyp="http://schemas.microsoft.com/office/drawing/2018/hyperlinkcolor" val="tx"/>
                    </a:ext>
                  </a:extLst>
                </a:hlinkClick>
              </a:rPr>
              <a:t>FormGroup</a:t>
            </a:r>
            <a:r>
              <a:rPr lang="en-IN" sz="1600" dirty="0"/>
              <a:t> or </a:t>
            </a:r>
            <a:r>
              <a:rPr lang="en-IN" sz="1600" dirty="0" err="1"/>
              <a:t>FormArray</a:t>
            </a:r>
            <a:r>
              <a:rPr lang="en-IN" sz="1600" dirty="0"/>
              <a:t>. It reduces the code required to write the complex forms.</a:t>
            </a:r>
          </a:p>
          <a:p>
            <a:r>
              <a:rPr lang="en-IN" sz="1600" dirty="0"/>
              <a:t>To use form builder we need to </a:t>
            </a:r>
            <a:r>
              <a:rPr lang="en-IN" sz="1600" dirty="0">
                <a:solidFill>
                  <a:srgbClr val="0070C0"/>
                </a:solidFill>
              </a:rPr>
              <a:t>import { </a:t>
            </a:r>
            <a:r>
              <a:rPr lang="en-IN" sz="1600" dirty="0" err="1">
                <a:solidFill>
                  <a:srgbClr val="0070C0"/>
                </a:solidFill>
              </a:rPr>
              <a:t>FormBuilder</a:t>
            </a:r>
            <a:r>
              <a:rPr lang="en-IN" sz="1600" dirty="0">
                <a:solidFill>
                  <a:srgbClr val="0070C0"/>
                </a:solidFill>
              </a:rPr>
              <a:t> } from '@angular/forms’</a:t>
            </a:r>
          </a:p>
          <a:p>
            <a:r>
              <a:rPr lang="en-IN" sz="1600" dirty="0" err="1"/>
              <a:t>Eg</a:t>
            </a:r>
            <a:r>
              <a:rPr lang="en-IN" sz="1600" dirty="0"/>
              <a:t>:</a:t>
            </a:r>
          </a:p>
          <a:p>
            <a:r>
              <a:rPr lang="en-IN" sz="1400" dirty="0">
                <a:solidFill>
                  <a:srgbClr val="7030A0"/>
                </a:solidFill>
              </a:rPr>
              <a:t>//in the component constructor create fields</a:t>
            </a:r>
          </a:p>
          <a:p>
            <a:pPr fontAlgn="base"/>
            <a:r>
              <a:rPr lang="en-IN" sz="1600" dirty="0">
                <a:solidFill>
                  <a:srgbClr val="0070C0"/>
                </a:solidFill>
              </a:rPr>
              <a:t>constructor(private fb: </a:t>
            </a:r>
            <a:r>
              <a:rPr lang="en-IN" sz="1600" dirty="0" err="1">
                <a:solidFill>
                  <a:srgbClr val="0070C0"/>
                </a:solidFill>
              </a:rPr>
              <a:t>FormBuilder</a:t>
            </a:r>
            <a:r>
              <a:rPr lang="en-IN" sz="1600" dirty="0">
                <a:solidFill>
                  <a:srgbClr val="0070C0"/>
                </a:solidFill>
              </a:rPr>
              <a:t>) {</a:t>
            </a:r>
          </a:p>
          <a:p>
            <a:pPr fontAlgn="base"/>
            <a:r>
              <a:rPr lang="en-IN" sz="1400" b="1" dirty="0" err="1">
                <a:solidFill>
                  <a:srgbClr val="0070C0"/>
                </a:solidFill>
              </a:rPr>
              <a:t>this</a:t>
            </a:r>
            <a:r>
              <a:rPr lang="en-IN" sz="1400" dirty="0" err="1">
                <a:solidFill>
                  <a:srgbClr val="0070C0"/>
                </a:solidFill>
              </a:rPr>
              <a:t>.contactForm</a:t>
            </a:r>
            <a:r>
              <a:rPr lang="en-IN" sz="1400" dirty="0">
                <a:solidFill>
                  <a:srgbClr val="0070C0"/>
                </a:solidFill>
              </a:rPr>
              <a:t> = </a:t>
            </a:r>
            <a:r>
              <a:rPr lang="en-IN" sz="1400" b="1" dirty="0" err="1">
                <a:solidFill>
                  <a:srgbClr val="0070C0"/>
                </a:solidFill>
              </a:rPr>
              <a:t>this</a:t>
            </a:r>
            <a:r>
              <a:rPr lang="en-IN" sz="1400" dirty="0" err="1">
                <a:solidFill>
                  <a:srgbClr val="0070C0"/>
                </a:solidFill>
              </a:rPr>
              <a:t>.fb.group</a:t>
            </a:r>
            <a:r>
              <a:rPr lang="en-IN" sz="1400" dirty="0">
                <a:solidFill>
                  <a:srgbClr val="0070C0"/>
                </a:solidFill>
              </a:rPr>
              <a:t>({</a:t>
            </a:r>
          </a:p>
          <a:p>
            <a:pPr fontAlgn="base"/>
            <a:r>
              <a:rPr lang="en-IN" sz="1400" dirty="0">
                <a:solidFill>
                  <a:srgbClr val="0070C0"/>
                </a:solidFill>
              </a:rPr>
              <a:t>  </a:t>
            </a:r>
            <a:r>
              <a:rPr lang="en-IN" sz="1400" dirty="0" err="1">
                <a:solidFill>
                  <a:srgbClr val="0070C0"/>
                </a:solidFill>
              </a:rPr>
              <a:t>firstname</a:t>
            </a:r>
            <a:r>
              <a:rPr lang="en-IN" sz="1400" dirty="0">
                <a:solidFill>
                  <a:srgbClr val="0070C0"/>
                </a:solidFill>
              </a:rPr>
              <a:t>: [''],</a:t>
            </a:r>
          </a:p>
          <a:p>
            <a:pPr fontAlgn="base"/>
            <a:r>
              <a:rPr lang="en-IN" sz="1400" dirty="0">
                <a:solidFill>
                  <a:srgbClr val="0070C0"/>
                </a:solidFill>
              </a:rPr>
              <a:t>  </a:t>
            </a:r>
            <a:r>
              <a:rPr lang="en-IN" sz="1400" dirty="0" err="1">
                <a:solidFill>
                  <a:srgbClr val="0070C0"/>
                </a:solidFill>
              </a:rPr>
              <a:t>lastname</a:t>
            </a:r>
            <a:r>
              <a:rPr lang="en-IN" sz="1400" dirty="0">
                <a:solidFill>
                  <a:srgbClr val="0070C0"/>
                </a:solidFill>
              </a:rPr>
              <a:t>: [''],</a:t>
            </a:r>
          </a:p>
          <a:p>
            <a:pPr fontAlgn="base"/>
            <a:r>
              <a:rPr lang="en-IN" sz="1400" dirty="0">
                <a:solidFill>
                  <a:srgbClr val="0070C0"/>
                </a:solidFill>
              </a:rPr>
              <a:t>  email: [''],</a:t>
            </a:r>
          </a:p>
          <a:p>
            <a:pPr fontAlgn="base"/>
            <a:r>
              <a:rPr lang="en-IN" sz="1400" dirty="0">
                <a:solidFill>
                  <a:srgbClr val="0070C0"/>
                </a:solidFill>
              </a:rPr>
              <a:t>});</a:t>
            </a:r>
          </a:p>
          <a:p>
            <a:pPr fontAlgn="base"/>
            <a:r>
              <a:rPr lang="en-IN" sz="1600" dirty="0">
                <a:solidFill>
                  <a:srgbClr val="0070C0"/>
                </a:solidFill>
              </a:rPr>
              <a:t>}</a:t>
            </a:r>
          </a:p>
          <a:p>
            <a:r>
              <a:rPr lang="en-US" sz="1200" dirty="0"/>
              <a:t>//in this declaration we haven’t used new </a:t>
            </a:r>
            <a:r>
              <a:rPr lang="en-US" sz="1200" dirty="0" err="1"/>
              <a:t>FormControl</a:t>
            </a:r>
            <a:r>
              <a:rPr lang="en-US" sz="1200" dirty="0"/>
              <a:t>() explicitly</a:t>
            </a:r>
          </a:p>
          <a:p>
            <a:endParaRPr lang="en-US" sz="1200" dirty="0"/>
          </a:p>
          <a:p>
            <a:r>
              <a:rPr lang="en-IN" dirty="0">
                <a:solidFill>
                  <a:srgbClr val="7030A0"/>
                </a:solidFill>
              </a:rPr>
              <a:t>Nested </a:t>
            </a:r>
            <a:r>
              <a:rPr lang="en-IN" dirty="0" err="1">
                <a:solidFill>
                  <a:srgbClr val="7030A0"/>
                </a:solidFill>
              </a:rPr>
              <a:t>FormGroup</a:t>
            </a:r>
            <a:endParaRPr lang="en-IN" dirty="0">
              <a:solidFill>
                <a:srgbClr val="7030A0"/>
              </a:solidFill>
            </a:endParaRPr>
          </a:p>
          <a:p>
            <a:pPr fontAlgn="base"/>
            <a:r>
              <a:rPr lang="en-IN" sz="1200" b="1" dirty="0" err="1">
                <a:solidFill>
                  <a:srgbClr val="0070C0"/>
                </a:solidFill>
              </a:rPr>
              <a:t>this</a:t>
            </a:r>
            <a:r>
              <a:rPr lang="en-IN" sz="1200" dirty="0" err="1">
                <a:solidFill>
                  <a:srgbClr val="0070C0"/>
                </a:solidFill>
              </a:rPr>
              <a:t>.contactForm</a:t>
            </a:r>
            <a:r>
              <a:rPr lang="en-IN" sz="1200" dirty="0">
                <a:solidFill>
                  <a:srgbClr val="0070C0"/>
                </a:solidFill>
              </a:rPr>
              <a:t> = </a:t>
            </a:r>
            <a:r>
              <a:rPr lang="en-IN" sz="1200" b="1" dirty="0" err="1">
                <a:solidFill>
                  <a:srgbClr val="0070C0"/>
                </a:solidFill>
              </a:rPr>
              <a:t>this</a:t>
            </a:r>
            <a:r>
              <a:rPr lang="en-IN" sz="1200" dirty="0" err="1">
                <a:solidFill>
                  <a:srgbClr val="0070C0"/>
                </a:solidFill>
              </a:rPr>
              <a:t>.formBuilder.group</a:t>
            </a:r>
            <a:r>
              <a:rPr lang="en-IN" sz="1200" dirty="0">
                <a:solidFill>
                  <a:srgbClr val="0070C0"/>
                </a:solidFill>
              </a:rPr>
              <a:t>({</a:t>
            </a:r>
          </a:p>
          <a:p>
            <a:pPr fontAlgn="base"/>
            <a:r>
              <a:rPr lang="en-IN" sz="1200" dirty="0">
                <a:solidFill>
                  <a:srgbClr val="0070C0"/>
                </a:solidFill>
              </a:rPr>
              <a:t>  </a:t>
            </a:r>
            <a:r>
              <a:rPr lang="en-IN" sz="1200" dirty="0" err="1">
                <a:solidFill>
                  <a:srgbClr val="0070C0"/>
                </a:solidFill>
              </a:rPr>
              <a:t>firstname</a:t>
            </a:r>
            <a:r>
              <a:rPr lang="en-IN" sz="1200" dirty="0">
                <a:solidFill>
                  <a:srgbClr val="0070C0"/>
                </a:solidFill>
              </a:rPr>
              <a:t>: [''],</a:t>
            </a:r>
          </a:p>
          <a:p>
            <a:pPr fontAlgn="base"/>
            <a:r>
              <a:rPr lang="en-IN" sz="1200" dirty="0">
                <a:solidFill>
                  <a:srgbClr val="0070C0"/>
                </a:solidFill>
              </a:rPr>
              <a:t>  email: [''],</a:t>
            </a:r>
          </a:p>
          <a:p>
            <a:pPr fontAlgn="base"/>
            <a:r>
              <a:rPr lang="en-IN" sz="1200" dirty="0">
                <a:solidFill>
                  <a:srgbClr val="0070C0"/>
                </a:solidFill>
              </a:rPr>
              <a:t>  address: </a:t>
            </a:r>
            <a:r>
              <a:rPr lang="en-IN" sz="1200" b="1" dirty="0" err="1">
                <a:solidFill>
                  <a:srgbClr val="0070C0"/>
                </a:solidFill>
              </a:rPr>
              <a:t>this</a:t>
            </a:r>
            <a:r>
              <a:rPr lang="en-IN" sz="1200" dirty="0" err="1">
                <a:solidFill>
                  <a:srgbClr val="0070C0"/>
                </a:solidFill>
              </a:rPr>
              <a:t>.formBuilder.group</a:t>
            </a:r>
            <a:r>
              <a:rPr lang="en-IN" sz="1200" dirty="0">
                <a:solidFill>
                  <a:srgbClr val="0070C0"/>
                </a:solidFill>
              </a:rPr>
              <a:t>({   //address nested</a:t>
            </a:r>
          </a:p>
          <a:p>
            <a:pPr fontAlgn="base"/>
            <a:r>
              <a:rPr lang="en-IN" sz="1200" dirty="0">
                <a:solidFill>
                  <a:srgbClr val="0070C0"/>
                </a:solidFill>
              </a:rPr>
              <a:t>    city: [''],</a:t>
            </a:r>
          </a:p>
          <a:p>
            <a:pPr fontAlgn="base"/>
            <a:r>
              <a:rPr lang="en-IN" sz="1200" dirty="0">
                <a:solidFill>
                  <a:srgbClr val="0070C0"/>
                </a:solidFill>
              </a:rPr>
              <a:t>    </a:t>
            </a:r>
            <a:r>
              <a:rPr lang="en-IN" sz="1200" dirty="0" err="1">
                <a:solidFill>
                  <a:srgbClr val="0070C0"/>
                </a:solidFill>
              </a:rPr>
              <a:t>pincode</a:t>
            </a:r>
            <a:r>
              <a:rPr lang="en-IN" sz="1200" dirty="0">
                <a:solidFill>
                  <a:srgbClr val="0070C0"/>
                </a:solidFill>
              </a:rPr>
              <a:t>: ['']</a:t>
            </a:r>
          </a:p>
          <a:p>
            <a:pPr fontAlgn="base"/>
            <a:r>
              <a:rPr lang="en-IN" sz="1200" dirty="0">
                <a:solidFill>
                  <a:srgbClr val="0070C0"/>
                </a:solidFill>
              </a:rPr>
              <a:t>  })</a:t>
            </a:r>
          </a:p>
          <a:p>
            <a:pPr fontAlgn="base"/>
            <a:r>
              <a:rPr lang="en-IN" sz="1200" dirty="0">
                <a:solidFill>
                  <a:srgbClr val="0070C0"/>
                </a:solidFill>
              </a:rPr>
              <a:t>})</a:t>
            </a:r>
          </a:p>
          <a:p>
            <a:endParaRPr lang="en-IN" dirty="0">
              <a:solidFill>
                <a:srgbClr val="7030A0"/>
              </a:solidFill>
            </a:endParaRPr>
          </a:p>
          <a:p>
            <a:endParaRPr lang="en-US" sz="1200" dirty="0"/>
          </a:p>
        </p:txBody>
      </p:sp>
    </p:spTree>
    <p:extLst>
      <p:ext uri="{BB962C8B-B14F-4D97-AF65-F5344CB8AC3E}">
        <p14:creationId xmlns:p14="http://schemas.microsoft.com/office/powerpoint/2010/main" val="1423624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ABB9AF-DFE6-2D44-A79D-E2058598D548}"/>
              </a:ext>
            </a:extLst>
          </p:cNvPr>
          <p:cNvSpPr txBox="1"/>
          <p:nvPr/>
        </p:nvSpPr>
        <p:spPr>
          <a:xfrm>
            <a:off x="1017037" y="299267"/>
            <a:ext cx="2507418" cy="461665"/>
          </a:xfrm>
          <a:prstGeom prst="rect">
            <a:avLst/>
          </a:prstGeom>
          <a:noFill/>
        </p:spPr>
        <p:txBody>
          <a:bodyPr wrap="none" rtlCol="0">
            <a:spAutoFit/>
          </a:bodyPr>
          <a:lstStyle/>
          <a:p>
            <a:r>
              <a:rPr lang="en-IN" sz="2400" dirty="0">
                <a:solidFill>
                  <a:srgbClr val="7030A0"/>
                </a:solidFill>
              </a:rPr>
              <a:t>Form Validation</a:t>
            </a:r>
          </a:p>
        </p:txBody>
      </p:sp>
      <p:sp>
        <p:nvSpPr>
          <p:cNvPr id="3" name="TextBox 2">
            <a:extLst>
              <a:ext uri="{FF2B5EF4-FFF2-40B4-BE49-F238E27FC236}">
                <a16:creationId xmlns:a16="http://schemas.microsoft.com/office/drawing/2014/main" id="{5086B4AF-94FA-2B4F-AA7C-ACF3B81E9399}"/>
              </a:ext>
            </a:extLst>
          </p:cNvPr>
          <p:cNvSpPr txBox="1"/>
          <p:nvPr/>
        </p:nvSpPr>
        <p:spPr>
          <a:xfrm>
            <a:off x="1166327" y="1063690"/>
            <a:ext cx="10580914" cy="1600438"/>
          </a:xfrm>
          <a:prstGeom prst="rect">
            <a:avLst/>
          </a:prstGeom>
          <a:noFill/>
        </p:spPr>
        <p:txBody>
          <a:bodyPr wrap="square" rtlCol="0">
            <a:spAutoFit/>
          </a:bodyPr>
          <a:lstStyle/>
          <a:p>
            <a:r>
              <a:rPr lang="en-IN" sz="1400" dirty="0"/>
              <a:t>Let us now discuss form validation using model driven form. You can use the built-in form validation or also use the custom validation approach. We will use both the approaches in the form</a:t>
            </a:r>
          </a:p>
          <a:p>
            <a:r>
              <a:rPr lang="en-IN" sz="1400" dirty="0"/>
              <a:t>Angular has built-in validators such as </a:t>
            </a:r>
            <a:r>
              <a:rPr lang="en-IN" sz="1400" b="1" dirty="0"/>
              <a:t>mandatory field</a:t>
            </a:r>
            <a:r>
              <a:rPr lang="en-IN" sz="1400" dirty="0"/>
              <a:t>, </a:t>
            </a:r>
            <a:r>
              <a:rPr lang="en-IN" sz="1400" b="1" dirty="0" err="1"/>
              <a:t>minlength</a:t>
            </a:r>
            <a:r>
              <a:rPr lang="en-IN" sz="1400" dirty="0"/>
              <a:t>, </a:t>
            </a:r>
            <a:r>
              <a:rPr lang="en-IN" sz="1400" b="1" dirty="0" err="1"/>
              <a:t>maxlength</a:t>
            </a:r>
            <a:r>
              <a:rPr lang="en-IN" sz="1400" dirty="0"/>
              <a:t>, and </a:t>
            </a:r>
            <a:r>
              <a:rPr lang="en-IN" sz="1400" b="1" dirty="0"/>
              <a:t>pattern</a:t>
            </a:r>
            <a:r>
              <a:rPr lang="en-IN" sz="1400" dirty="0"/>
              <a:t>. These are to be accessed using the Validators module.</a:t>
            </a:r>
          </a:p>
          <a:p>
            <a:r>
              <a:rPr lang="en-IN" sz="1400" dirty="0"/>
              <a:t>You can just add validators or an array of validators required to tell Angular if a particular field is mandatory.</a:t>
            </a:r>
            <a:endParaRPr lang="en-IN" sz="1000" dirty="0"/>
          </a:p>
          <a:p>
            <a:r>
              <a:rPr lang="en-IN" sz="1400" dirty="0"/>
              <a:t>we need to import </a:t>
            </a:r>
            <a:r>
              <a:rPr lang="en-IN" sz="1400" b="1" dirty="0"/>
              <a:t>Validators</a:t>
            </a:r>
            <a:r>
              <a:rPr lang="en-IN" sz="1400" dirty="0"/>
              <a:t> from </a:t>
            </a:r>
            <a:r>
              <a:rPr lang="en-IN" sz="1400" b="1" dirty="0"/>
              <a:t>@angular/forms</a:t>
            </a:r>
            <a:r>
              <a:rPr lang="en-IN" sz="1400" dirty="0"/>
              <a:t> </a:t>
            </a:r>
          </a:p>
          <a:p>
            <a:r>
              <a:rPr lang="en-IN" sz="1400" dirty="0"/>
              <a:t>Lets add </a:t>
            </a:r>
            <a:r>
              <a:rPr lang="en-IN" sz="1400" b="1" dirty="0"/>
              <a:t>required</a:t>
            </a:r>
            <a:r>
              <a:rPr lang="en-IN" sz="1400" dirty="0"/>
              <a:t> and </a:t>
            </a:r>
            <a:r>
              <a:rPr lang="en-IN" sz="1400" b="1" dirty="0"/>
              <a:t>pattern</a:t>
            </a:r>
            <a:r>
              <a:rPr lang="en-IN" sz="1400" dirty="0"/>
              <a:t> matching validation for emailed field :</a:t>
            </a:r>
          </a:p>
        </p:txBody>
      </p:sp>
      <p:sp>
        <p:nvSpPr>
          <p:cNvPr id="4" name="TextBox 3">
            <a:extLst>
              <a:ext uri="{FF2B5EF4-FFF2-40B4-BE49-F238E27FC236}">
                <a16:creationId xmlns:a16="http://schemas.microsoft.com/office/drawing/2014/main" id="{EEBC54DB-77A9-2F41-8A92-1E59C48D1EDB}"/>
              </a:ext>
            </a:extLst>
          </p:cNvPr>
          <p:cNvSpPr txBox="1"/>
          <p:nvPr/>
        </p:nvSpPr>
        <p:spPr>
          <a:xfrm>
            <a:off x="811763" y="2807980"/>
            <a:ext cx="4842588" cy="2462213"/>
          </a:xfrm>
          <a:prstGeom prst="rect">
            <a:avLst/>
          </a:prstGeom>
          <a:noFill/>
        </p:spPr>
        <p:txBody>
          <a:bodyPr wrap="square" rtlCol="0">
            <a:spAutoFit/>
          </a:bodyPr>
          <a:lstStyle/>
          <a:p>
            <a:r>
              <a:rPr lang="en-US" sz="1100" dirty="0">
                <a:solidFill>
                  <a:srgbClr val="7030A0"/>
                </a:solidFill>
              </a:rPr>
              <a:t>//Component Changes</a:t>
            </a:r>
          </a:p>
          <a:p>
            <a:r>
              <a:rPr lang="en-IN" sz="1100" dirty="0">
                <a:solidFill>
                  <a:srgbClr val="0070C0"/>
                </a:solidFill>
              </a:rPr>
              <a:t>import { </a:t>
            </a:r>
            <a:r>
              <a:rPr lang="en-IN" sz="1100" dirty="0" err="1">
                <a:solidFill>
                  <a:srgbClr val="0070C0"/>
                </a:solidFill>
              </a:rPr>
              <a:t>FormGroup</a:t>
            </a:r>
            <a:r>
              <a:rPr lang="en-IN" sz="1100" dirty="0">
                <a:solidFill>
                  <a:srgbClr val="0070C0"/>
                </a:solidFill>
              </a:rPr>
              <a:t>, </a:t>
            </a:r>
            <a:r>
              <a:rPr lang="en-IN" sz="1100" dirty="0" err="1">
                <a:solidFill>
                  <a:srgbClr val="0070C0"/>
                </a:solidFill>
              </a:rPr>
              <a:t>FormControl</a:t>
            </a:r>
            <a:r>
              <a:rPr lang="en-IN" sz="1100" dirty="0">
                <a:solidFill>
                  <a:srgbClr val="0070C0"/>
                </a:solidFill>
              </a:rPr>
              <a:t>, Validators} from '@angular/forms';</a:t>
            </a:r>
            <a:endParaRPr lang="en-US" sz="700" dirty="0">
              <a:solidFill>
                <a:srgbClr val="0070C0"/>
              </a:solidFill>
            </a:endParaRPr>
          </a:p>
          <a:p>
            <a:r>
              <a:rPr lang="en-IN" sz="1100" dirty="0">
                <a:solidFill>
                  <a:srgbClr val="0070C0"/>
                </a:solidFill>
              </a:rPr>
              <a:t>export class </a:t>
            </a:r>
            <a:r>
              <a:rPr lang="en-IN" sz="1100" dirty="0" err="1">
                <a:solidFill>
                  <a:srgbClr val="0070C0"/>
                </a:solidFill>
              </a:rPr>
              <a:t>AppComponent</a:t>
            </a:r>
            <a:r>
              <a:rPr lang="en-IN" sz="1100" dirty="0">
                <a:solidFill>
                  <a:srgbClr val="0070C0"/>
                </a:solidFill>
              </a:rPr>
              <a:t> {</a:t>
            </a:r>
          </a:p>
          <a:p>
            <a:r>
              <a:rPr lang="en-IN" sz="1100" dirty="0">
                <a:solidFill>
                  <a:srgbClr val="0070C0"/>
                </a:solidFill>
              </a:rPr>
              <a:t>    </a:t>
            </a:r>
            <a:r>
              <a:rPr lang="en-IN" sz="1100" dirty="0" err="1">
                <a:solidFill>
                  <a:srgbClr val="0070C0"/>
                </a:solidFill>
              </a:rPr>
              <a:t>emailid</a:t>
            </a:r>
            <a:r>
              <a:rPr lang="en-IN" sz="1100" dirty="0">
                <a:solidFill>
                  <a:srgbClr val="0070C0"/>
                </a:solidFill>
              </a:rPr>
              <a:t>; </a:t>
            </a:r>
          </a:p>
          <a:p>
            <a:r>
              <a:rPr lang="en-IN" sz="1100" dirty="0">
                <a:solidFill>
                  <a:srgbClr val="0070C0"/>
                </a:solidFill>
              </a:rPr>
              <a:t>    </a:t>
            </a:r>
            <a:r>
              <a:rPr lang="en-IN" sz="1100" dirty="0" err="1">
                <a:solidFill>
                  <a:srgbClr val="0070C0"/>
                </a:solidFill>
              </a:rPr>
              <a:t>formdata</a:t>
            </a:r>
            <a:r>
              <a:rPr lang="en-IN" sz="1100" dirty="0">
                <a:solidFill>
                  <a:srgbClr val="0070C0"/>
                </a:solidFill>
              </a:rPr>
              <a:t>; </a:t>
            </a:r>
          </a:p>
          <a:p>
            <a:r>
              <a:rPr lang="en-IN" sz="1100" dirty="0">
                <a:solidFill>
                  <a:srgbClr val="0070C0"/>
                </a:solidFill>
              </a:rPr>
              <a:t>    </a:t>
            </a:r>
            <a:r>
              <a:rPr lang="en-IN" sz="1100" dirty="0" err="1">
                <a:solidFill>
                  <a:srgbClr val="0070C0"/>
                </a:solidFill>
              </a:rPr>
              <a:t>ngOnInit</a:t>
            </a:r>
            <a:r>
              <a:rPr lang="en-IN" sz="1100" dirty="0">
                <a:solidFill>
                  <a:srgbClr val="0070C0"/>
                </a:solidFill>
              </a:rPr>
              <a:t>() { </a:t>
            </a:r>
          </a:p>
          <a:p>
            <a:pPr lvl="1"/>
            <a:r>
              <a:rPr lang="en-IN" sz="1100" dirty="0" err="1">
                <a:solidFill>
                  <a:srgbClr val="0070C0"/>
                </a:solidFill>
              </a:rPr>
              <a:t>this.formdata</a:t>
            </a:r>
            <a:r>
              <a:rPr lang="en-IN" sz="1100" dirty="0">
                <a:solidFill>
                  <a:srgbClr val="0070C0"/>
                </a:solidFill>
              </a:rPr>
              <a:t> = new </a:t>
            </a:r>
            <a:r>
              <a:rPr lang="en-IN" sz="1100" dirty="0" err="1">
                <a:solidFill>
                  <a:srgbClr val="0070C0"/>
                </a:solidFill>
              </a:rPr>
              <a:t>FormGroup</a:t>
            </a:r>
            <a:r>
              <a:rPr lang="en-IN" sz="1100" dirty="0">
                <a:solidFill>
                  <a:srgbClr val="0070C0"/>
                </a:solidFill>
              </a:rPr>
              <a:t>({</a:t>
            </a:r>
          </a:p>
          <a:p>
            <a:pPr lvl="1"/>
            <a:r>
              <a:rPr lang="en-IN" sz="1100" dirty="0">
                <a:solidFill>
                  <a:srgbClr val="0070C0"/>
                </a:solidFill>
              </a:rPr>
              <a:t> </a:t>
            </a:r>
            <a:r>
              <a:rPr lang="en-IN" sz="1100" dirty="0" err="1">
                <a:solidFill>
                  <a:srgbClr val="0070C0"/>
                </a:solidFill>
              </a:rPr>
              <a:t>emailid</a:t>
            </a:r>
            <a:r>
              <a:rPr lang="en-IN" sz="1100" dirty="0">
                <a:solidFill>
                  <a:srgbClr val="0070C0"/>
                </a:solidFill>
              </a:rPr>
              <a:t>: </a:t>
            </a:r>
            <a:r>
              <a:rPr lang="en-IN" sz="1100" b="1" dirty="0">
                <a:solidFill>
                  <a:srgbClr val="0070C0"/>
                </a:solidFill>
              </a:rPr>
              <a:t>new </a:t>
            </a:r>
            <a:r>
              <a:rPr lang="en-IN" sz="1100" b="1" dirty="0" err="1">
                <a:solidFill>
                  <a:srgbClr val="0070C0"/>
                </a:solidFill>
              </a:rPr>
              <a:t>FormControl</a:t>
            </a:r>
            <a:r>
              <a:rPr lang="en-IN" sz="1100" b="1" dirty="0">
                <a:solidFill>
                  <a:srgbClr val="0070C0"/>
                </a:solidFill>
              </a:rPr>
              <a:t>("", </a:t>
            </a:r>
            <a:r>
              <a:rPr lang="en-IN" sz="1100" b="1" dirty="0" err="1">
                <a:solidFill>
                  <a:srgbClr val="0070C0"/>
                </a:solidFill>
              </a:rPr>
              <a:t>Validators.compose</a:t>
            </a:r>
            <a:r>
              <a:rPr lang="en-IN" sz="1100" b="1" dirty="0">
                <a:solidFill>
                  <a:srgbClr val="0070C0"/>
                </a:solidFill>
              </a:rPr>
              <a:t>([ </a:t>
            </a:r>
            <a:r>
              <a:rPr lang="en-IN" sz="1100" b="1" dirty="0" err="1">
                <a:solidFill>
                  <a:srgbClr val="0070C0"/>
                </a:solidFill>
              </a:rPr>
              <a:t>Validators.required</a:t>
            </a:r>
            <a:r>
              <a:rPr lang="en-IN" sz="1100" b="1" dirty="0">
                <a:solidFill>
                  <a:srgbClr val="0070C0"/>
                </a:solidFill>
              </a:rPr>
              <a:t>, </a:t>
            </a:r>
            <a:r>
              <a:rPr lang="en-IN" sz="1100" b="1" dirty="0" err="1">
                <a:solidFill>
                  <a:srgbClr val="0070C0"/>
                </a:solidFill>
              </a:rPr>
              <a:t>Validators.pattern</a:t>
            </a:r>
            <a:r>
              <a:rPr lang="en-IN" sz="1100" b="1" dirty="0">
                <a:solidFill>
                  <a:srgbClr val="0070C0"/>
                </a:solidFill>
              </a:rPr>
              <a:t>("[^ @]*@[^ @]*") ])), </a:t>
            </a:r>
          </a:p>
          <a:p>
            <a:pPr lvl="1"/>
            <a:r>
              <a:rPr lang="en-IN" sz="1100" dirty="0">
                <a:solidFill>
                  <a:srgbClr val="0070C0"/>
                </a:solidFill>
              </a:rPr>
              <a:t>passwd: new </a:t>
            </a:r>
            <a:r>
              <a:rPr lang="en-IN" sz="1100" dirty="0" err="1">
                <a:solidFill>
                  <a:srgbClr val="0070C0"/>
                </a:solidFill>
              </a:rPr>
              <a:t>FormControl</a:t>
            </a:r>
            <a:r>
              <a:rPr lang="en-IN" sz="1100" dirty="0">
                <a:solidFill>
                  <a:srgbClr val="0070C0"/>
                </a:solidFill>
              </a:rPr>
              <a:t>("") </a:t>
            </a:r>
          </a:p>
          <a:p>
            <a:r>
              <a:rPr lang="en-IN" sz="1100" dirty="0">
                <a:solidFill>
                  <a:srgbClr val="0070C0"/>
                </a:solidFill>
              </a:rPr>
              <a:t>           }); </a:t>
            </a:r>
          </a:p>
          <a:p>
            <a:r>
              <a:rPr lang="en-IN" sz="1100" dirty="0">
                <a:solidFill>
                  <a:srgbClr val="0070C0"/>
                </a:solidFill>
              </a:rPr>
              <a:t>    } </a:t>
            </a:r>
          </a:p>
          <a:p>
            <a:r>
              <a:rPr lang="en-IN" sz="1100" dirty="0">
                <a:solidFill>
                  <a:srgbClr val="0070C0"/>
                </a:solidFill>
              </a:rPr>
              <a:t>    </a:t>
            </a:r>
            <a:r>
              <a:rPr lang="en-IN" sz="1100" dirty="0" err="1">
                <a:solidFill>
                  <a:srgbClr val="0070C0"/>
                </a:solidFill>
              </a:rPr>
              <a:t>onSubmit</a:t>
            </a:r>
            <a:r>
              <a:rPr lang="en-IN" sz="1100" dirty="0">
                <a:solidFill>
                  <a:srgbClr val="0070C0"/>
                </a:solidFill>
              </a:rPr>
              <a:t>(data) {</a:t>
            </a:r>
            <a:r>
              <a:rPr lang="en-IN" sz="1100" dirty="0" err="1">
                <a:solidFill>
                  <a:srgbClr val="0070C0"/>
                </a:solidFill>
              </a:rPr>
              <a:t>this.emailid</a:t>
            </a:r>
            <a:r>
              <a:rPr lang="en-IN" sz="1100" dirty="0">
                <a:solidFill>
                  <a:srgbClr val="0070C0"/>
                </a:solidFill>
              </a:rPr>
              <a:t> = </a:t>
            </a:r>
            <a:r>
              <a:rPr lang="en-IN" sz="1100" dirty="0" err="1">
                <a:solidFill>
                  <a:srgbClr val="0070C0"/>
                </a:solidFill>
              </a:rPr>
              <a:t>data.emailid</a:t>
            </a:r>
            <a:r>
              <a:rPr lang="en-IN" sz="1100" dirty="0">
                <a:solidFill>
                  <a:srgbClr val="0070C0"/>
                </a:solidFill>
              </a:rPr>
              <a:t>;} </a:t>
            </a:r>
          </a:p>
          <a:p>
            <a:r>
              <a:rPr lang="en-IN" sz="1100" dirty="0">
                <a:solidFill>
                  <a:srgbClr val="0070C0"/>
                </a:solidFill>
              </a:rPr>
              <a:t>}</a:t>
            </a:r>
            <a:endParaRPr lang="en-US" sz="1100" dirty="0">
              <a:solidFill>
                <a:srgbClr val="0070C0"/>
              </a:solidFill>
            </a:endParaRPr>
          </a:p>
        </p:txBody>
      </p:sp>
      <p:sp>
        <p:nvSpPr>
          <p:cNvPr id="5" name="TextBox 4">
            <a:extLst>
              <a:ext uri="{FF2B5EF4-FFF2-40B4-BE49-F238E27FC236}">
                <a16:creationId xmlns:a16="http://schemas.microsoft.com/office/drawing/2014/main" id="{E1D094B9-00B5-5E49-BBC9-D9D7200D80FE}"/>
              </a:ext>
            </a:extLst>
          </p:cNvPr>
          <p:cNvSpPr txBox="1"/>
          <p:nvPr/>
        </p:nvSpPr>
        <p:spPr>
          <a:xfrm>
            <a:off x="6027577" y="2799184"/>
            <a:ext cx="5878284" cy="2246769"/>
          </a:xfrm>
          <a:prstGeom prst="rect">
            <a:avLst/>
          </a:prstGeom>
          <a:noFill/>
        </p:spPr>
        <p:txBody>
          <a:bodyPr wrap="square" rtlCol="0">
            <a:spAutoFit/>
          </a:bodyPr>
          <a:lstStyle/>
          <a:p>
            <a:r>
              <a:rPr lang="en-IN" sz="1000" dirty="0">
                <a:solidFill>
                  <a:srgbClr val="7030A0"/>
                </a:solidFill>
              </a:rPr>
              <a:t>//form template changes</a:t>
            </a:r>
          </a:p>
          <a:p>
            <a:r>
              <a:rPr lang="en-IN" sz="1000" dirty="0">
                <a:solidFill>
                  <a:srgbClr val="0070C0"/>
                </a:solidFill>
              </a:rPr>
              <a:t>&lt;div&gt; </a:t>
            </a:r>
          </a:p>
          <a:p>
            <a:pPr lvl="1"/>
            <a:r>
              <a:rPr lang="en-IN" sz="1000" dirty="0">
                <a:solidFill>
                  <a:srgbClr val="0070C0"/>
                </a:solidFill>
              </a:rPr>
              <a:t>&lt;form [</a:t>
            </a:r>
            <a:r>
              <a:rPr lang="en-IN" sz="1000" dirty="0" err="1">
                <a:solidFill>
                  <a:srgbClr val="0070C0"/>
                </a:solidFill>
              </a:rPr>
              <a:t>formGroup</a:t>
            </a:r>
            <a:r>
              <a:rPr lang="en-IN" sz="1000" dirty="0">
                <a:solidFill>
                  <a:srgbClr val="0070C0"/>
                </a:solidFill>
              </a:rPr>
              <a:t>] = "</a:t>
            </a:r>
            <a:r>
              <a:rPr lang="en-IN" sz="1000" dirty="0" err="1">
                <a:solidFill>
                  <a:srgbClr val="0070C0"/>
                </a:solidFill>
              </a:rPr>
              <a:t>formdata</a:t>
            </a:r>
            <a:r>
              <a:rPr lang="en-IN" sz="1000" dirty="0">
                <a:solidFill>
                  <a:srgbClr val="0070C0"/>
                </a:solidFill>
              </a:rPr>
              <a:t>" (</a:t>
            </a:r>
            <a:r>
              <a:rPr lang="en-IN" sz="1000" dirty="0" err="1">
                <a:solidFill>
                  <a:srgbClr val="0070C0"/>
                </a:solidFill>
              </a:rPr>
              <a:t>ngSubmit</a:t>
            </a:r>
            <a:r>
              <a:rPr lang="en-IN" sz="1000" dirty="0">
                <a:solidFill>
                  <a:srgbClr val="0070C0"/>
                </a:solidFill>
              </a:rPr>
              <a:t>) = "</a:t>
            </a:r>
            <a:r>
              <a:rPr lang="en-IN" sz="1000" dirty="0" err="1">
                <a:solidFill>
                  <a:srgbClr val="0070C0"/>
                </a:solidFill>
              </a:rPr>
              <a:t>onSubmit</a:t>
            </a:r>
            <a:r>
              <a:rPr lang="en-IN" sz="1000" dirty="0">
                <a:solidFill>
                  <a:srgbClr val="0070C0"/>
                </a:solidFill>
              </a:rPr>
              <a:t>(</a:t>
            </a:r>
            <a:r>
              <a:rPr lang="en-IN" sz="1000" dirty="0" err="1">
                <a:solidFill>
                  <a:srgbClr val="0070C0"/>
                </a:solidFill>
              </a:rPr>
              <a:t>formdata.value</a:t>
            </a:r>
            <a:r>
              <a:rPr lang="en-IN" sz="1000" dirty="0">
                <a:solidFill>
                  <a:srgbClr val="0070C0"/>
                </a:solidFill>
              </a:rPr>
              <a:t>)"&gt; </a:t>
            </a:r>
          </a:p>
          <a:p>
            <a:pPr lvl="1"/>
            <a:endParaRPr lang="en-IN" sz="1000" dirty="0">
              <a:solidFill>
                <a:srgbClr val="0070C0"/>
              </a:solidFill>
            </a:endParaRPr>
          </a:p>
          <a:p>
            <a:pPr lvl="1"/>
            <a:r>
              <a:rPr lang="en-IN" sz="1000" dirty="0">
                <a:solidFill>
                  <a:srgbClr val="0070C0"/>
                </a:solidFill>
              </a:rPr>
              <a:t>&lt;input type = "text" class = "</a:t>
            </a:r>
            <a:r>
              <a:rPr lang="en-IN" sz="1000" dirty="0" err="1">
                <a:solidFill>
                  <a:srgbClr val="0070C0"/>
                </a:solidFill>
              </a:rPr>
              <a:t>fortextbox</a:t>
            </a:r>
            <a:r>
              <a:rPr lang="en-IN" sz="1000" dirty="0">
                <a:solidFill>
                  <a:srgbClr val="0070C0"/>
                </a:solidFill>
              </a:rPr>
              <a:t>" name = "</a:t>
            </a:r>
            <a:r>
              <a:rPr lang="en-IN" sz="1000" dirty="0" err="1">
                <a:solidFill>
                  <a:srgbClr val="0070C0"/>
                </a:solidFill>
              </a:rPr>
              <a:t>emailid</a:t>
            </a:r>
            <a:r>
              <a:rPr lang="en-IN" sz="1000" dirty="0">
                <a:solidFill>
                  <a:srgbClr val="0070C0"/>
                </a:solidFill>
              </a:rPr>
              <a:t>" placeholder = "</a:t>
            </a:r>
            <a:r>
              <a:rPr lang="en-IN" sz="1000" dirty="0" err="1">
                <a:solidFill>
                  <a:srgbClr val="0070C0"/>
                </a:solidFill>
              </a:rPr>
              <a:t>emailid</a:t>
            </a:r>
            <a:r>
              <a:rPr lang="en-IN" sz="1000" dirty="0">
                <a:solidFill>
                  <a:srgbClr val="0070C0"/>
                </a:solidFill>
              </a:rPr>
              <a:t>" </a:t>
            </a:r>
            <a:r>
              <a:rPr lang="en-IN" sz="1000" dirty="0" err="1">
                <a:solidFill>
                  <a:srgbClr val="0070C0"/>
                </a:solidFill>
              </a:rPr>
              <a:t>formControlName</a:t>
            </a:r>
            <a:r>
              <a:rPr lang="en-IN" sz="1000" dirty="0">
                <a:solidFill>
                  <a:srgbClr val="0070C0"/>
                </a:solidFill>
              </a:rPr>
              <a:t> = "</a:t>
            </a:r>
            <a:r>
              <a:rPr lang="en-IN" sz="1000" dirty="0" err="1">
                <a:solidFill>
                  <a:srgbClr val="0070C0"/>
                </a:solidFill>
              </a:rPr>
              <a:t>emailid</a:t>
            </a:r>
            <a:r>
              <a:rPr lang="en-IN" sz="1000" dirty="0">
                <a:solidFill>
                  <a:srgbClr val="0070C0"/>
                </a:solidFill>
              </a:rPr>
              <a:t>"&gt; &lt;</a:t>
            </a:r>
            <a:r>
              <a:rPr lang="en-IN" sz="1000" dirty="0" err="1">
                <a:solidFill>
                  <a:srgbClr val="0070C0"/>
                </a:solidFill>
              </a:rPr>
              <a:t>br</a:t>
            </a:r>
            <a:r>
              <a:rPr lang="en-IN" sz="1000" dirty="0">
                <a:solidFill>
                  <a:srgbClr val="0070C0"/>
                </a:solidFill>
              </a:rPr>
              <a:t>/&gt; </a:t>
            </a:r>
          </a:p>
          <a:p>
            <a:pPr lvl="1"/>
            <a:endParaRPr lang="en-IN" sz="1000" dirty="0">
              <a:solidFill>
                <a:srgbClr val="0070C0"/>
              </a:solidFill>
            </a:endParaRPr>
          </a:p>
          <a:p>
            <a:pPr lvl="1"/>
            <a:r>
              <a:rPr lang="en-IN" sz="1000" dirty="0">
                <a:solidFill>
                  <a:srgbClr val="0070C0"/>
                </a:solidFill>
              </a:rPr>
              <a:t>&lt;input type = "password" class = "</a:t>
            </a:r>
            <a:r>
              <a:rPr lang="en-IN" sz="1000" dirty="0" err="1">
                <a:solidFill>
                  <a:srgbClr val="0070C0"/>
                </a:solidFill>
              </a:rPr>
              <a:t>fortextbox</a:t>
            </a:r>
            <a:r>
              <a:rPr lang="en-IN" sz="1000" dirty="0">
                <a:solidFill>
                  <a:srgbClr val="0070C0"/>
                </a:solidFill>
              </a:rPr>
              <a:t>" name = "passwd" placeholder = "passwd" </a:t>
            </a:r>
            <a:r>
              <a:rPr lang="en-IN" sz="1000" dirty="0" err="1">
                <a:solidFill>
                  <a:srgbClr val="0070C0"/>
                </a:solidFill>
              </a:rPr>
              <a:t>formControlName</a:t>
            </a:r>
            <a:r>
              <a:rPr lang="en-IN" sz="1000" dirty="0">
                <a:solidFill>
                  <a:srgbClr val="0070C0"/>
                </a:solidFill>
              </a:rPr>
              <a:t> = "passwd"&gt; &lt;</a:t>
            </a:r>
            <a:r>
              <a:rPr lang="en-IN" sz="1000" dirty="0" err="1">
                <a:solidFill>
                  <a:srgbClr val="0070C0"/>
                </a:solidFill>
              </a:rPr>
              <a:t>br</a:t>
            </a:r>
            <a:r>
              <a:rPr lang="en-IN" sz="1000" dirty="0">
                <a:solidFill>
                  <a:srgbClr val="0070C0"/>
                </a:solidFill>
              </a:rPr>
              <a:t>/&gt; </a:t>
            </a:r>
          </a:p>
          <a:p>
            <a:pPr lvl="1"/>
            <a:endParaRPr lang="en-IN" sz="1000" dirty="0">
              <a:solidFill>
                <a:srgbClr val="0070C0"/>
              </a:solidFill>
            </a:endParaRPr>
          </a:p>
          <a:p>
            <a:pPr lvl="1"/>
            <a:r>
              <a:rPr lang="en-IN" sz="1000" dirty="0">
                <a:solidFill>
                  <a:srgbClr val="0070C0"/>
                </a:solidFill>
              </a:rPr>
              <a:t>&lt;input type = "submit" </a:t>
            </a:r>
            <a:r>
              <a:rPr lang="en-IN" sz="1000" b="1" dirty="0">
                <a:solidFill>
                  <a:srgbClr val="0070C0"/>
                </a:solidFill>
              </a:rPr>
              <a:t>[disabled] = "!</a:t>
            </a:r>
            <a:r>
              <a:rPr lang="en-IN" sz="1000" b="1" dirty="0" err="1">
                <a:solidFill>
                  <a:srgbClr val="0070C0"/>
                </a:solidFill>
              </a:rPr>
              <a:t>formdata.valid</a:t>
            </a:r>
            <a:r>
              <a:rPr lang="en-IN" sz="1000" b="1" dirty="0">
                <a:solidFill>
                  <a:srgbClr val="0070C0"/>
                </a:solidFill>
              </a:rPr>
              <a:t>" </a:t>
            </a:r>
            <a:r>
              <a:rPr lang="en-IN" sz="1000" dirty="0">
                <a:solidFill>
                  <a:srgbClr val="0070C0"/>
                </a:solidFill>
              </a:rPr>
              <a:t>class = "</a:t>
            </a:r>
            <a:r>
              <a:rPr lang="en-IN" sz="1000" dirty="0" err="1">
                <a:solidFill>
                  <a:srgbClr val="0070C0"/>
                </a:solidFill>
              </a:rPr>
              <a:t>forsubmit</a:t>
            </a:r>
            <a:r>
              <a:rPr lang="en-IN" sz="1000" dirty="0">
                <a:solidFill>
                  <a:srgbClr val="0070C0"/>
                </a:solidFill>
              </a:rPr>
              <a:t>" value = "Log In"&gt; &lt;/form&gt; </a:t>
            </a:r>
          </a:p>
          <a:p>
            <a:r>
              <a:rPr lang="en-IN" sz="1000" dirty="0">
                <a:solidFill>
                  <a:srgbClr val="0070C0"/>
                </a:solidFill>
              </a:rPr>
              <a:t>&lt;/div&gt; </a:t>
            </a:r>
          </a:p>
          <a:p>
            <a:r>
              <a:rPr lang="en-IN" sz="1000" dirty="0">
                <a:solidFill>
                  <a:srgbClr val="0070C0"/>
                </a:solidFill>
              </a:rPr>
              <a:t>&lt;p&gt; Email entered is : {{</a:t>
            </a:r>
            <a:r>
              <a:rPr lang="en-IN" sz="1000" dirty="0" err="1">
                <a:solidFill>
                  <a:srgbClr val="0070C0"/>
                </a:solidFill>
              </a:rPr>
              <a:t>emailid</a:t>
            </a:r>
            <a:r>
              <a:rPr lang="en-IN" sz="1000" dirty="0">
                <a:solidFill>
                  <a:srgbClr val="0070C0"/>
                </a:solidFill>
              </a:rPr>
              <a:t>}} &lt;/p&gt;</a:t>
            </a:r>
            <a:endParaRPr lang="en-US" sz="1000" dirty="0">
              <a:solidFill>
                <a:srgbClr val="0070C0"/>
              </a:solidFill>
            </a:endParaRPr>
          </a:p>
        </p:txBody>
      </p:sp>
      <p:sp>
        <p:nvSpPr>
          <p:cNvPr id="6" name="TextBox 5">
            <a:extLst>
              <a:ext uri="{FF2B5EF4-FFF2-40B4-BE49-F238E27FC236}">
                <a16:creationId xmlns:a16="http://schemas.microsoft.com/office/drawing/2014/main" id="{7FC34A9A-ED58-104B-A922-856D1B3CED27}"/>
              </a:ext>
            </a:extLst>
          </p:cNvPr>
          <p:cNvSpPr txBox="1"/>
          <p:nvPr/>
        </p:nvSpPr>
        <p:spPr>
          <a:xfrm>
            <a:off x="6223518" y="5131837"/>
            <a:ext cx="5503430" cy="276999"/>
          </a:xfrm>
          <a:prstGeom prst="rect">
            <a:avLst/>
          </a:prstGeom>
          <a:noFill/>
        </p:spPr>
        <p:txBody>
          <a:bodyPr wrap="none" rtlCol="0">
            <a:spAutoFit/>
          </a:bodyPr>
          <a:lstStyle/>
          <a:p>
            <a:r>
              <a:rPr lang="en-IN" sz="1200" dirty="0"/>
              <a:t>Note: the submit button is disabled if any of the form inputs are not valid</a:t>
            </a:r>
            <a:endParaRPr lang="en-US" sz="1200" dirty="0"/>
          </a:p>
        </p:txBody>
      </p:sp>
    </p:spTree>
    <p:extLst>
      <p:ext uri="{BB962C8B-B14F-4D97-AF65-F5344CB8AC3E}">
        <p14:creationId xmlns:p14="http://schemas.microsoft.com/office/powerpoint/2010/main" val="1991119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31BFD3-5FB9-BC4C-831B-6CE926D04C9D}"/>
              </a:ext>
            </a:extLst>
          </p:cNvPr>
          <p:cNvSpPr txBox="1"/>
          <p:nvPr/>
        </p:nvSpPr>
        <p:spPr>
          <a:xfrm>
            <a:off x="1259633" y="485192"/>
            <a:ext cx="2420856" cy="400110"/>
          </a:xfrm>
          <a:prstGeom prst="rect">
            <a:avLst/>
          </a:prstGeom>
          <a:noFill/>
        </p:spPr>
        <p:txBody>
          <a:bodyPr wrap="none" rtlCol="0">
            <a:spAutoFit/>
          </a:bodyPr>
          <a:lstStyle/>
          <a:p>
            <a:r>
              <a:rPr lang="en-IN" sz="2000" dirty="0">
                <a:solidFill>
                  <a:srgbClr val="7030A0"/>
                </a:solidFill>
              </a:rPr>
              <a:t>Custom Validation</a:t>
            </a:r>
            <a:endParaRPr lang="en-US" sz="2000" dirty="0">
              <a:solidFill>
                <a:srgbClr val="7030A0"/>
              </a:solidFill>
            </a:endParaRPr>
          </a:p>
        </p:txBody>
      </p:sp>
      <p:sp>
        <p:nvSpPr>
          <p:cNvPr id="3" name="TextBox 2">
            <a:extLst>
              <a:ext uri="{FF2B5EF4-FFF2-40B4-BE49-F238E27FC236}">
                <a16:creationId xmlns:a16="http://schemas.microsoft.com/office/drawing/2014/main" id="{E8A0466A-098B-4A48-B021-FCC54869F08A}"/>
              </a:ext>
            </a:extLst>
          </p:cNvPr>
          <p:cNvSpPr txBox="1"/>
          <p:nvPr/>
        </p:nvSpPr>
        <p:spPr>
          <a:xfrm>
            <a:off x="1202708" y="1009884"/>
            <a:ext cx="6372257" cy="523220"/>
          </a:xfrm>
          <a:prstGeom prst="rect">
            <a:avLst/>
          </a:prstGeom>
          <a:noFill/>
        </p:spPr>
        <p:txBody>
          <a:bodyPr wrap="none" rtlCol="0">
            <a:spAutoFit/>
          </a:bodyPr>
          <a:lstStyle/>
          <a:p>
            <a:r>
              <a:rPr lang="en-IN" sz="1400" dirty="0"/>
              <a:t>we can define our own custom function and add the required details in it.</a:t>
            </a:r>
          </a:p>
          <a:p>
            <a:r>
              <a:rPr lang="en-IN" sz="1400" dirty="0" err="1"/>
              <a:t>Eg</a:t>
            </a:r>
            <a:r>
              <a:rPr lang="en-IN" sz="1400" dirty="0"/>
              <a:t>:</a:t>
            </a:r>
          </a:p>
        </p:txBody>
      </p:sp>
      <p:sp>
        <p:nvSpPr>
          <p:cNvPr id="5" name="TextBox 4">
            <a:extLst>
              <a:ext uri="{FF2B5EF4-FFF2-40B4-BE49-F238E27FC236}">
                <a16:creationId xmlns:a16="http://schemas.microsoft.com/office/drawing/2014/main" id="{FBE96707-3EA0-9A45-8BB7-05B3407DC7B4}"/>
              </a:ext>
            </a:extLst>
          </p:cNvPr>
          <p:cNvSpPr txBox="1"/>
          <p:nvPr/>
        </p:nvSpPr>
        <p:spPr>
          <a:xfrm>
            <a:off x="1110343" y="1656791"/>
            <a:ext cx="5225143" cy="4339650"/>
          </a:xfrm>
          <a:prstGeom prst="rect">
            <a:avLst/>
          </a:prstGeom>
          <a:noFill/>
        </p:spPr>
        <p:txBody>
          <a:bodyPr wrap="square" rtlCol="0">
            <a:spAutoFit/>
          </a:bodyPr>
          <a:lstStyle/>
          <a:p>
            <a:r>
              <a:rPr lang="en-IN" sz="1200" dirty="0">
                <a:solidFill>
                  <a:srgbClr val="7030A0"/>
                </a:solidFill>
              </a:rPr>
              <a:t>//Component creates the fields and validations</a:t>
            </a:r>
          </a:p>
          <a:p>
            <a:r>
              <a:rPr lang="en-IN" sz="1200" dirty="0">
                <a:solidFill>
                  <a:srgbClr val="0070C0"/>
                </a:solidFill>
              </a:rPr>
              <a:t>import { </a:t>
            </a:r>
            <a:r>
              <a:rPr lang="en-IN" sz="1200" dirty="0" err="1">
                <a:solidFill>
                  <a:srgbClr val="0070C0"/>
                </a:solidFill>
              </a:rPr>
              <a:t>FormGroup</a:t>
            </a:r>
            <a:r>
              <a:rPr lang="en-IN" sz="1200" dirty="0">
                <a:solidFill>
                  <a:srgbClr val="0070C0"/>
                </a:solidFill>
              </a:rPr>
              <a:t>, </a:t>
            </a:r>
            <a:r>
              <a:rPr lang="en-IN" sz="1200" dirty="0" err="1">
                <a:solidFill>
                  <a:srgbClr val="0070C0"/>
                </a:solidFill>
              </a:rPr>
              <a:t>FormControl</a:t>
            </a:r>
            <a:r>
              <a:rPr lang="en-IN" sz="1200" dirty="0">
                <a:solidFill>
                  <a:srgbClr val="0070C0"/>
                </a:solidFill>
              </a:rPr>
              <a:t> } from '@angular/forms';</a:t>
            </a:r>
          </a:p>
          <a:p>
            <a:endParaRPr lang="en-IN" sz="1200" dirty="0">
              <a:solidFill>
                <a:srgbClr val="7030A0"/>
              </a:solidFill>
            </a:endParaRPr>
          </a:p>
          <a:p>
            <a:r>
              <a:rPr lang="en-IN" sz="1200" dirty="0">
                <a:solidFill>
                  <a:srgbClr val="0070C0"/>
                </a:solidFill>
              </a:rPr>
              <a:t>export class </a:t>
            </a:r>
            <a:r>
              <a:rPr lang="en-IN" sz="1200" dirty="0" err="1">
                <a:solidFill>
                  <a:srgbClr val="0070C0"/>
                </a:solidFill>
              </a:rPr>
              <a:t>AppComponent</a:t>
            </a:r>
            <a:r>
              <a:rPr lang="en-IN" sz="1200" dirty="0">
                <a:solidFill>
                  <a:srgbClr val="0070C0"/>
                </a:solidFill>
              </a:rPr>
              <a:t> { </a:t>
            </a:r>
          </a:p>
          <a:p>
            <a:pPr lvl="1"/>
            <a:r>
              <a:rPr lang="en-IN" sz="1200" dirty="0" err="1">
                <a:solidFill>
                  <a:srgbClr val="0070C0"/>
                </a:solidFill>
              </a:rPr>
              <a:t>emailid</a:t>
            </a:r>
            <a:r>
              <a:rPr lang="en-IN" sz="1200" dirty="0">
                <a:solidFill>
                  <a:srgbClr val="0070C0"/>
                </a:solidFill>
              </a:rPr>
              <a:t>; </a:t>
            </a:r>
            <a:r>
              <a:rPr lang="en-IN" sz="1200" dirty="0" err="1">
                <a:solidFill>
                  <a:srgbClr val="0070C0"/>
                </a:solidFill>
              </a:rPr>
              <a:t>formdata</a:t>
            </a:r>
            <a:r>
              <a:rPr lang="en-IN" sz="1200" dirty="0">
                <a:solidFill>
                  <a:srgbClr val="0070C0"/>
                </a:solidFill>
              </a:rPr>
              <a:t>; </a:t>
            </a:r>
          </a:p>
          <a:p>
            <a:pPr lvl="1"/>
            <a:r>
              <a:rPr lang="en-IN" sz="1200" dirty="0">
                <a:solidFill>
                  <a:srgbClr val="0070C0"/>
                </a:solidFill>
              </a:rPr>
              <a:t>constructor() { } </a:t>
            </a:r>
          </a:p>
          <a:p>
            <a:pPr lvl="1"/>
            <a:r>
              <a:rPr lang="en-IN" sz="1200" dirty="0">
                <a:solidFill>
                  <a:srgbClr val="0070C0"/>
                </a:solidFill>
              </a:rPr>
              <a:t> </a:t>
            </a:r>
            <a:r>
              <a:rPr lang="en-IN" sz="1200" dirty="0" err="1">
                <a:solidFill>
                  <a:srgbClr val="0070C0"/>
                </a:solidFill>
              </a:rPr>
              <a:t>ngOnInit</a:t>
            </a:r>
            <a:r>
              <a:rPr lang="en-IN" sz="1200" dirty="0">
                <a:solidFill>
                  <a:srgbClr val="0070C0"/>
                </a:solidFill>
              </a:rPr>
              <a:t>() {</a:t>
            </a:r>
          </a:p>
          <a:p>
            <a:pPr lvl="1"/>
            <a:r>
              <a:rPr lang="en-IN" sz="1200" dirty="0">
                <a:solidFill>
                  <a:srgbClr val="0070C0"/>
                </a:solidFill>
              </a:rPr>
              <a:t>      </a:t>
            </a:r>
            <a:r>
              <a:rPr lang="en-IN" sz="1200" dirty="0" err="1">
                <a:solidFill>
                  <a:srgbClr val="0070C0"/>
                </a:solidFill>
              </a:rPr>
              <a:t>this.formdata</a:t>
            </a:r>
            <a:r>
              <a:rPr lang="en-IN" sz="1200" dirty="0">
                <a:solidFill>
                  <a:srgbClr val="0070C0"/>
                </a:solidFill>
              </a:rPr>
              <a:t> = new </a:t>
            </a:r>
            <a:r>
              <a:rPr lang="en-IN" sz="1200" dirty="0" err="1">
                <a:solidFill>
                  <a:srgbClr val="0070C0"/>
                </a:solidFill>
              </a:rPr>
              <a:t>FormGroup</a:t>
            </a:r>
            <a:r>
              <a:rPr lang="en-IN" sz="1200" dirty="0">
                <a:solidFill>
                  <a:srgbClr val="0070C0"/>
                </a:solidFill>
              </a:rPr>
              <a:t>({</a:t>
            </a:r>
          </a:p>
          <a:p>
            <a:pPr lvl="1"/>
            <a:r>
              <a:rPr lang="en-IN" sz="1200" dirty="0">
                <a:solidFill>
                  <a:srgbClr val="0070C0"/>
                </a:solidFill>
              </a:rPr>
              <a:t>         </a:t>
            </a:r>
            <a:r>
              <a:rPr lang="en-IN" sz="1200" dirty="0" err="1">
                <a:solidFill>
                  <a:srgbClr val="0070C0"/>
                </a:solidFill>
              </a:rPr>
              <a:t>emailid</a:t>
            </a:r>
            <a:r>
              <a:rPr lang="en-IN" sz="1200" dirty="0">
                <a:solidFill>
                  <a:srgbClr val="0070C0"/>
                </a:solidFill>
              </a:rPr>
              <a:t>: new </a:t>
            </a:r>
            <a:r>
              <a:rPr lang="en-IN" sz="1200" dirty="0" err="1">
                <a:solidFill>
                  <a:srgbClr val="0070C0"/>
                </a:solidFill>
              </a:rPr>
              <a:t>FormControl</a:t>
            </a:r>
            <a:r>
              <a:rPr lang="en-IN" sz="1200" dirty="0">
                <a:solidFill>
                  <a:srgbClr val="0070C0"/>
                </a:solidFill>
              </a:rPr>
              <a:t>("", </a:t>
            </a:r>
            <a:r>
              <a:rPr lang="en-IN" sz="1200" dirty="0" err="1">
                <a:solidFill>
                  <a:srgbClr val="0070C0"/>
                </a:solidFill>
              </a:rPr>
              <a:t>Validators.compose</a:t>
            </a:r>
            <a:r>
              <a:rPr lang="en-IN" sz="1200" dirty="0">
                <a:solidFill>
                  <a:srgbClr val="0070C0"/>
                </a:solidFill>
              </a:rPr>
              <a:t>([</a:t>
            </a:r>
          </a:p>
          <a:p>
            <a:pPr lvl="1"/>
            <a:r>
              <a:rPr lang="en-IN" sz="1200" dirty="0">
                <a:solidFill>
                  <a:srgbClr val="0070C0"/>
                </a:solidFill>
              </a:rPr>
              <a:t>            </a:t>
            </a:r>
            <a:r>
              <a:rPr lang="en-IN" sz="1200" dirty="0" err="1">
                <a:solidFill>
                  <a:srgbClr val="0070C0"/>
                </a:solidFill>
              </a:rPr>
              <a:t>Validators.required</a:t>
            </a:r>
            <a:r>
              <a:rPr lang="en-IN" sz="1200" dirty="0">
                <a:solidFill>
                  <a:srgbClr val="0070C0"/>
                </a:solidFill>
              </a:rPr>
              <a:t>,</a:t>
            </a:r>
          </a:p>
          <a:p>
            <a:pPr lvl="1"/>
            <a:r>
              <a:rPr lang="en-IN" sz="1200" dirty="0">
                <a:solidFill>
                  <a:srgbClr val="0070C0"/>
                </a:solidFill>
              </a:rPr>
              <a:t>            </a:t>
            </a:r>
            <a:r>
              <a:rPr lang="en-IN" sz="1200" dirty="0" err="1">
                <a:solidFill>
                  <a:srgbClr val="0070C0"/>
                </a:solidFill>
              </a:rPr>
              <a:t>Validators.pattern</a:t>
            </a:r>
            <a:r>
              <a:rPr lang="en-IN" sz="1200" dirty="0">
                <a:solidFill>
                  <a:srgbClr val="0070C0"/>
                </a:solidFill>
              </a:rPr>
              <a:t>("[^ @]*@[^ @]*")</a:t>
            </a:r>
          </a:p>
          <a:p>
            <a:pPr lvl="1"/>
            <a:r>
              <a:rPr lang="en-IN" sz="1200" dirty="0">
                <a:solidFill>
                  <a:srgbClr val="0070C0"/>
                </a:solidFill>
              </a:rPr>
              <a:t>         ])),</a:t>
            </a:r>
          </a:p>
          <a:p>
            <a:pPr lvl="1"/>
            <a:r>
              <a:rPr lang="en-IN" sz="1200" dirty="0">
                <a:solidFill>
                  <a:srgbClr val="0070C0"/>
                </a:solidFill>
              </a:rPr>
              <a:t>         passwd: new </a:t>
            </a:r>
            <a:r>
              <a:rPr lang="en-IN" sz="1200" dirty="0" err="1">
                <a:solidFill>
                  <a:srgbClr val="0070C0"/>
                </a:solidFill>
              </a:rPr>
              <a:t>FormControl</a:t>
            </a:r>
            <a:r>
              <a:rPr lang="en-IN" sz="1200" dirty="0">
                <a:solidFill>
                  <a:srgbClr val="0070C0"/>
                </a:solidFill>
              </a:rPr>
              <a:t>("", </a:t>
            </a:r>
            <a:r>
              <a:rPr lang="en-IN" sz="1200" dirty="0" err="1">
                <a:solidFill>
                  <a:srgbClr val="0070C0"/>
                </a:solidFill>
              </a:rPr>
              <a:t>this.validatePassword</a:t>
            </a:r>
            <a:r>
              <a:rPr lang="en-IN" sz="1200" dirty="0">
                <a:solidFill>
                  <a:srgbClr val="0070C0"/>
                </a:solidFill>
              </a:rPr>
              <a:t>)</a:t>
            </a:r>
          </a:p>
          <a:p>
            <a:pPr lvl="1"/>
            <a:r>
              <a:rPr lang="en-IN" sz="1200" dirty="0">
                <a:solidFill>
                  <a:srgbClr val="0070C0"/>
                </a:solidFill>
              </a:rPr>
              <a:t>      });</a:t>
            </a:r>
          </a:p>
          <a:p>
            <a:pPr lvl="1"/>
            <a:r>
              <a:rPr lang="en-IN" sz="1200" dirty="0">
                <a:solidFill>
                  <a:srgbClr val="0070C0"/>
                </a:solidFill>
              </a:rPr>
              <a:t>   }</a:t>
            </a:r>
          </a:p>
          <a:p>
            <a:pPr lvl="1"/>
            <a:r>
              <a:rPr lang="en-IN" sz="1200" dirty="0">
                <a:solidFill>
                  <a:srgbClr val="0070C0"/>
                </a:solidFill>
              </a:rPr>
              <a:t> </a:t>
            </a:r>
            <a:r>
              <a:rPr lang="en-IN" sz="1200" dirty="0" err="1">
                <a:solidFill>
                  <a:srgbClr val="0070C0"/>
                </a:solidFill>
              </a:rPr>
              <a:t>validatePassword</a:t>
            </a:r>
            <a:r>
              <a:rPr lang="en-IN" sz="1200" dirty="0">
                <a:solidFill>
                  <a:srgbClr val="0070C0"/>
                </a:solidFill>
              </a:rPr>
              <a:t>(</a:t>
            </a:r>
            <a:r>
              <a:rPr lang="en-IN" sz="1200" dirty="0" err="1">
                <a:solidFill>
                  <a:srgbClr val="0070C0"/>
                </a:solidFill>
              </a:rPr>
              <a:t>formcontrol</a:t>
            </a:r>
            <a:r>
              <a:rPr lang="en-IN" sz="1200" dirty="0">
                <a:solidFill>
                  <a:srgbClr val="0070C0"/>
                </a:solidFill>
              </a:rPr>
              <a:t>) {</a:t>
            </a:r>
          </a:p>
          <a:p>
            <a:pPr lvl="1"/>
            <a:r>
              <a:rPr lang="en-IN" sz="1200" dirty="0">
                <a:solidFill>
                  <a:srgbClr val="0070C0"/>
                </a:solidFill>
              </a:rPr>
              <a:t>      let </a:t>
            </a:r>
            <a:r>
              <a:rPr lang="en-IN" sz="1200" dirty="0" err="1">
                <a:solidFill>
                  <a:srgbClr val="0070C0"/>
                </a:solidFill>
              </a:rPr>
              <a:t>pwd</a:t>
            </a:r>
            <a:r>
              <a:rPr lang="en-IN" sz="1200" dirty="0">
                <a:solidFill>
                  <a:srgbClr val="0070C0"/>
                </a:solidFill>
              </a:rPr>
              <a:t> = </a:t>
            </a:r>
            <a:r>
              <a:rPr lang="en-IN" sz="1200" dirty="0" err="1">
                <a:solidFill>
                  <a:srgbClr val="0070C0"/>
                </a:solidFill>
              </a:rPr>
              <a:t>formcontrol.value</a:t>
            </a:r>
            <a:endParaRPr lang="en-IN" sz="1200" dirty="0">
              <a:solidFill>
                <a:srgbClr val="0070C0"/>
              </a:solidFill>
            </a:endParaRPr>
          </a:p>
          <a:p>
            <a:pPr lvl="1"/>
            <a:r>
              <a:rPr lang="en-IN" sz="1200" dirty="0">
                <a:solidFill>
                  <a:srgbClr val="0070C0"/>
                </a:solidFill>
              </a:rPr>
              <a:t>      if (</a:t>
            </a:r>
            <a:r>
              <a:rPr lang="en-IN" sz="1200" dirty="0" err="1">
                <a:solidFill>
                  <a:srgbClr val="0070C0"/>
                </a:solidFill>
              </a:rPr>
              <a:t>pwd.length</a:t>
            </a:r>
            <a:r>
              <a:rPr lang="en-IN" sz="1200" dirty="0">
                <a:solidFill>
                  <a:srgbClr val="0070C0"/>
                </a:solidFill>
              </a:rPr>
              <a:t> &lt; 5 &amp;&amp; !/[A-Z]+/.test(</a:t>
            </a:r>
            <a:r>
              <a:rPr lang="en-IN" sz="1200" dirty="0" err="1">
                <a:solidFill>
                  <a:srgbClr val="0070C0"/>
                </a:solidFill>
              </a:rPr>
              <a:t>pwd</a:t>
            </a:r>
            <a:r>
              <a:rPr lang="en-IN" sz="1200" dirty="0">
                <a:solidFill>
                  <a:srgbClr val="0070C0"/>
                </a:solidFill>
              </a:rPr>
              <a:t>)) {</a:t>
            </a:r>
          </a:p>
          <a:p>
            <a:pPr lvl="1"/>
            <a:r>
              <a:rPr lang="en-IN" sz="1200" dirty="0">
                <a:solidFill>
                  <a:srgbClr val="0070C0"/>
                </a:solidFill>
              </a:rPr>
              <a:t>         return {"passwd" : true};</a:t>
            </a:r>
          </a:p>
          <a:p>
            <a:pPr lvl="1"/>
            <a:r>
              <a:rPr lang="en-IN" sz="1200" dirty="0">
                <a:solidFill>
                  <a:srgbClr val="0070C0"/>
                </a:solidFill>
              </a:rPr>
              <a:t>      }</a:t>
            </a:r>
          </a:p>
          <a:p>
            <a:pPr lvl="1"/>
            <a:r>
              <a:rPr lang="en-IN" sz="1200" dirty="0">
                <a:solidFill>
                  <a:srgbClr val="0070C0"/>
                </a:solidFill>
              </a:rPr>
              <a:t>   }</a:t>
            </a:r>
          </a:p>
          <a:p>
            <a:pPr lvl="1"/>
            <a:r>
              <a:rPr lang="en-IN" sz="1200" dirty="0" err="1">
                <a:solidFill>
                  <a:srgbClr val="0070C0"/>
                </a:solidFill>
              </a:rPr>
              <a:t>onSubmit</a:t>
            </a:r>
            <a:r>
              <a:rPr lang="en-IN" sz="1200" dirty="0">
                <a:solidFill>
                  <a:srgbClr val="0070C0"/>
                </a:solidFill>
              </a:rPr>
              <a:t>(data) {</a:t>
            </a:r>
            <a:r>
              <a:rPr lang="en-IN" sz="1200" dirty="0" err="1">
                <a:solidFill>
                  <a:srgbClr val="0070C0"/>
                </a:solidFill>
              </a:rPr>
              <a:t>this.emailid</a:t>
            </a:r>
            <a:r>
              <a:rPr lang="en-IN" sz="1200" dirty="0">
                <a:solidFill>
                  <a:srgbClr val="0070C0"/>
                </a:solidFill>
              </a:rPr>
              <a:t> = </a:t>
            </a:r>
            <a:r>
              <a:rPr lang="en-IN" sz="1200" dirty="0" err="1">
                <a:solidFill>
                  <a:srgbClr val="0070C0"/>
                </a:solidFill>
              </a:rPr>
              <a:t>data.emailid</a:t>
            </a:r>
            <a:r>
              <a:rPr lang="en-IN" sz="1200" dirty="0">
                <a:solidFill>
                  <a:srgbClr val="0070C0"/>
                </a:solidFill>
              </a:rPr>
              <a:t>;} </a:t>
            </a:r>
          </a:p>
          <a:p>
            <a:r>
              <a:rPr lang="en-IN" sz="1200" dirty="0">
                <a:solidFill>
                  <a:srgbClr val="0070C0"/>
                </a:solidFill>
              </a:rPr>
              <a:t>}</a:t>
            </a:r>
            <a:endParaRPr lang="en-US" sz="1200" dirty="0">
              <a:solidFill>
                <a:srgbClr val="0070C0"/>
              </a:solidFill>
            </a:endParaRPr>
          </a:p>
        </p:txBody>
      </p:sp>
      <p:sp>
        <p:nvSpPr>
          <p:cNvPr id="7" name="TextBox 6">
            <a:extLst>
              <a:ext uri="{FF2B5EF4-FFF2-40B4-BE49-F238E27FC236}">
                <a16:creationId xmlns:a16="http://schemas.microsoft.com/office/drawing/2014/main" id="{A9D7CA5C-C3CF-224A-8A1F-70B18D7B7FD2}"/>
              </a:ext>
            </a:extLst>
          </p:cNvPr>
          <p:cNvSpPr txBox="1"/>
          <p:nvPr/>
        </p:nvSpPr>
        <p:spPr>
          <a:xfrm>
            <a:off x="1147665" y="6307494"/>
            <a:ext cx="9801081" cy="276999"/>
          </a:xfrm>
          <a:prstGeom prst="rect">
            <a:avLst/>
          </a:prstGeom>
          <a:noFill/>
        </p:spPr>
        <p:txBody>
          <a:bodyPr wrap="none" rtlCol="0">
            <a:spAutoFit/>
          </a:bodyPr>
          <a:lstStyle/>
          <a:p>
            <a:r>
              <a:rPr lang="en-IN" sz="1200" dirty="0"/>
              <a:t>If the characters are more than five and contains a capital letter, then only it will consider as valid and the login will be enabled.</a:t>
            </a:r>
            <a:endParaRPr lang="en-US" sz="1200" dirty="0"/>
          </a:p>
        </p:txBody>
      </p:sp>
    </p:spTree>
    <p:extLst>
      <p:ext uri="{BB962C8B-B14F-4D97-AF65-F5344CB8AC3E}">
        <p14:creationId xmlns:p14="http://schemas.microsoft.com/office/powerpoint/2010/main" val="34160445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973242-2BB6-7D49-B192-FE4074CF6369}"/>
              </a:ext>
            </a:extLst>
          </p:cNvPr>
          <p:cNvSpPr txBox="1"/>
          <p:nvPr/>
        </p:nvSpPr>
        <p:spPr>
          <a:xfrm>
            <a:off x="1065456" y="191552"/>
            <a:ext cx="5030544" cy="523220"/>
          </a:xfrm>
          <a:prstGeom prst="rect">
            <a:avLst/>
          </a:prstGeom>
          <a:noFill/>
        </p:spPr>
        <p:txBody>
          <a:bodyPr wrap="none" rtlCol="0">
            <a:spAutoFit/>
          </a:bodyPr>
          <a:lstStyle/>
          <a:p>
            <a:r>
              <a:rPr lang="en-US" sz="2800" b="1" dirty="0">
                <a:solidFill>
                  <a:srgbClr val="7030A0"/>
                </a:solidFill>
              </a:rPr>
              <a:t>Component Communication</a:t>
            </a:r>
          </a:p>
        </p:txBody>
      </p:sp>
      <p:sp>
        <p:nvSpPr>
          <p:cNvPr id="3" name="TextBox 2">
            <a:extLst>
              <a:ext uri="{FF2B5EF4-FFF2-40B4-BE49-F238E27FC236}">
                <a16:creationId xmlns:a16="http://schemas.microsoft.com/office/drawing/2014/main" id="{D4C86C10-42BA-A34C-9917-EA5C7826DB92}"/>
              </a:ext>
            </a:extLst>
          </p:cNvPr>
          <p:cNvSpPr txBox="1"/>
          <p:nvPr/>
        </p:nvSpPr>
        <p:spPr>
          <a:xfrm>
            <a:off x="1137920" y="904240"/>
            <a:ext cx="9241632" cy="2062103"/>
          </a:xfrm>
          <a:prstGeom prst="rect">
            <a:avLst/>
          </a:prstGeom>
          <a:noFill/>
        </p:spPr>
        <p:txBody>
          <a:bodyPr wrap="none" rtlCol="0">
            <a:spAutoFit/>
          </a:bodyPr>
          <a:lstStyle/>
          <a:p>
            <a:r>
              <a:rPr lang="en-IN" sz="1400" dirty="0"/>
              <a:t>Angular follows a two-way data flow pattern, meaning you can send data up </a:t>
            </a:r>
            <a:r>
              <a:rPr lang="en-IN" sz="1400" i="1" dirty="0"/>
              <a:t>and </a:t>
            </a:r>
            <a:r>
              <a:rPr lang="en-IN" sz="1400" dirty="0"/>
              <a:t>down the component tree</a:t>
            </a:r>
          </a:p>
          <a:p>
            <a:endParaRPr lang="en-IN" sz="1400" dirty="0"/>
          </a:p>
          <a:p>
            <a:r>
              <a:rPr lang="en-IN" dirty="0"/>
              <a:t>Parent to Child Communication</a:t>
            </a:r>
          </a:p>
          <a:p>
            <a:r>
              <a:rPr lang="en-IN" dirty="0"/>
              <a:t>Child to Parent Communication</a:t>
            </a:r>
          </a:p>
          <a:p>
            <a:r>
              <a:rPr lang="en-IN" dirty="0"/>
              <a:t>Sibling Communication With Services</a:t>
            </a:r>
          </a:p>
          <a:p>
            <a:r>
              <a:rPr lang="en-IN" sz="1400" dirty="0"/>
              <a:t> </a:t>
            </a:r>
          </a:p>
          <a:p>
            <a:r>
              <a:rPr lang="en-US" sz="1400" dirty="0"/>
              <a:t>For communication use below imports:</a:t>
            </a:r>
          </a:p>
          <a:p>
            <a:r>
              <a:rPr lang="en-IN" sz="1400" dirty="0">
                <a:solidFill>
                  <a:srgbClr val="0070C0"/>
                </a:solidFill>
              </a:rPr>
              <a:t>import { Component, </a:t>
            </a:r>
            <a:r>
              <a:rPr lang="en-IN" sz="1400" dirty="0" err="1">
                <a:solidFill>
                  <a:srgbClr val="0070C0"/>
                </a:solidFill>
              </a:rPr>
              <a:t>OnInit</a:t>
            </a:r>
            <a:r>
              <a:rPr lang="en-IN" sz="1400" dirty="0">
                <a:solidFill>
                  <a:srgbClr val="0070C0"/>
                </a:solidFill>
              </a:rPr>
              <a:t>, Input } from '@angular/core';</a:t>
            </a:r>
            <a:endParaRPr lang="en-US" sz="1100" dirty="0">
              <a:solidFill>
                <a:srgbClr val="0070C0"/>
              </a:solidFill>
            </a:endParaRPr>
          </a:p>
        </p:txBody>
      </p:sp>
      <p:sp>
        <p:nvSpPr>
          <p:cNvPr id="5" name="TextBox 4">
            <a:extLst>
              <a:ext uri="{FF2B5EF4-FFF2-40B4-BE49-F238E27FC236}">
                <a16:creationId xmlns:a16="http://schemas.microsoft.com/office/drawing/2014/main" id="{E6C35EA2-C909-3549-9DD9-581F9DA652CB}"/>
              </a:ext>
            </a:extLst>
          </p:cNvPr>
          <p:cNvSpPr txBox="1"/>
          <p:nvPr/>
        </p:nvSpPr>
        <p:spPr>
          <a:xfrm>
            <a:off x="1178560" y="3423920"/>
            <a:ext cx="3608680" cy="369332"/>
          </a:xfrm>
          <a:prstGeom prst="rect">
            <a:avLst/>
          </a:prstGeom>
          <a:noFill/>
        </p:spPr>
        <p:txBody>
          <a:bodyPr wrap="none" rtlCol="0">
            <a:spAutoFit/>
          </a:bodyPr>
          <a:lstStyle/>
          <a:p>
            <a:r>
              <a:rPr lang="en-IN" dirty="0">
                <a:solidFill>
                  <a:srgbClr val="7030A0"/>
                </a:solidFill>
              </a:rPr>
              <a:t>Parent to Child Communication</a:t>
            </a:r>
          </a:p>
        </p:txBody>
      </p:sp>
      <p:pic>
        <p:nvPicPr>
          <p:cNvPr id="7" name="Picture 6">
            <a:extLst>
              <a:ext uri="{FF2B5EF4-FFF2-40B4-BE49-F238E27FC236}">
                <a16:creationId xmlns:a16="http://schemas.microsoft.com/office/drawing/2014/main" id="{CA463C49-55AD-3B45-91B2-E8921C4462F6}"/>
              </a:ext>
            </a:extLst>
          </p:cNvPr>
          <p:cNvPicPr>
            <a:picLocks noChangeAspect="1"/>
          </p:cNvPicPr>
          <p:nvPr/>
        </p:nvPicPr>
        <p:blipFill>
          <a:blip r:embed="rId2"/>
          <a:stretch>
            <a:fillRect/>
          </a:stretch>
        </p:blipFill>
        <p:spPr>
          <a:xfrm>
            <a:off x="5207000" y="3608586"/>
            <a:ext cx="3200955" cy="1296293"/>
          </a:xfrm>
          <a:prstGeom prst="rect">
            <a:avLst/>
          </a:prstGeom>
        </p:spPr>
      </p:pic>
      <p:sp>
        <p:nvSpPr>
          <p:cNvPr id="8" name="TextBox 7">
            <a:extLst>
              <a:ext uri="{FF2B5EF4-FFF2-40B4-BE49-F238E27FC236}">
                <a16:creationId xmlns:a16="http://schemas.microsoft.com/office/drawing/2014/main" id="{CCAE8B12-9C88-BD45-AB77-606F92F509ED}"/>
              </a:ext>
            </a:extLst>
          </p:cNvPr>
          <p:cNvSpPr txBox="1"/>
          <p:nvPr/>
        </p:nvSpPr>
        <p:spPr>
          <a:xfrm>
            <a:off x="1229360" y="3982720"/>
            <a:ext cx="3783408" cy="2677656"/>
          </a:xfrm>
          <a:prstGeom prst="rect">
            <a:avLst/>
          </a:prstGeom>
          <a:noFill/>
        </p:spPr>
        <p:txBody>
          <a:bodyPr wrap="none" rtlCol="0">
            <a:spAutoFit/>
          </a:bodyPr>
          <a:lstStyle/>
          <a:p>
            <a:r>
              <a:rPr lang="en-IN" sz="1200" dirty="0">
                <a:solidFill>
                  <a:srgbClr val="7030A0"/>
                </a:solidFill>
              </a:rPr>
              <a:t>//parent component</a:t>
            </a:r>
          </a:p>
          <a:p>
            <a:r>
              <a:rPr lang="en-IN" sz="1200" dirty="0">
                <a:solidFill>
                  <a:srgbClr val="0070C0"/>
                </a:solidFill>
              </a:rPr>
              <a:t>export class </a:t>
            </a:r>
            <a:r>
              <a:rPr lang="en-IN" sz="1200" dirty="0" err="1">
                <a:solidFill>
                  <a:srgbClr val="0070C0"/>
                </a:solidFill>
              </a:rPr>
              <a:t>AppComponent</a:t>
            </a:r>
            <a:r>
              <a:rPr lang="en-IN" sz="1200" dirty="0">
                <a:solidFill>
                  <a:srgbClr val="0070C0"/>
                </a:solidFill>
              </a:rPr>
              <a:t> {</a:t>
            </a:r>
            <a:br>
              <a:rPr lang="en-IN" sz="1200" dirty="0">
                <a:solidFill>
                  <a:srgbClr val="0070C0"/>
                </a:solidFill>
              </a:rPr>
            </a:br>
            <a:r>
              <a:rPr lang="en-IN" sz="1200" dirty="0">
                <a:solidFill>
                  <a:srgbClr val="0070C0"/>
                </a:solidFill>
              </a:rPr>
              <a:t>title = 'angular-communication’;</a:t>
            </a:r>
            <a:br>
              <a:rPr lang="en-IN" sz="1200" dirty="0">
                <a:solidFill>
                  <a:srgbClr val="0070C0"/>
                </a:solidFill>
              </a:rPr>
            </a:br>
            <a:r>
              <a:rPr lang="en-IN" sz="1200" dirty="0">
                <a:solidFill>
                  <a:srgbClr val="0070C0"/>
                </a:solidFill>
              </a:rPr>
              <a:t>}</a:t>
            </a:r>
          </a:p>
          <a:p>
            <a:endParaRPr lang="en-IN" sz="1200" dirty="0"/>
          </a:p>
          <a:p>
            <a:r>
              <a:rPr lang="en-IN" sz="1200" dirty="0">
                <a:solidFill>
                  <a:srgbClr val="7030A0"/>
                </a:solidFill>
              </a:rPr>
              <a:t>//parent template</a:t>
            </a:r>
          </a:p>
          <a:p>
            <a:r>
              <a:rPr lang="en-US" sz="1200" dirty="0">
                <a:solidFill>
                  <a:srgbClr val="0070C0"/>
                </a:solidFill>
              </a:rPr>
              <a:t>&lt;div style="</a:t>
            </a:r>
            <a:r>
              <a:rPr lang="en-US" sz="1200" dirty="0" err="1">
                <a:solidFill>
                  <a:srgbClr val="0070C0"/>
                </a:solidFill>
              </a:rPr>
              <a:t>text-align:center</a:t>
            </a:r>
            <a:r>
              <a:rPr lang="en-US" sz="1200" dirty="0">
                <a:solidFill>
                  <a:srgbClr val="0070C0"/>
                </a:solidFill>
              </a:rPr>
              <a:t>"&gt;</a:t>
            </a:r>
          </a:p>
          <a:p>
            <a:r>
              <a:rPr lang="en-US" sz="1200" dirty="0">
                <a:solidFill>
                  <a:srgbClr val="0070C0"/>
                </a:solidFill>
              </a:rPr>
              <a:t>  &lt;app-header </a:t>
            </a:r>
            <a:r>
              <a:rPr lang="en-US" sz="1200" b="1" dirty="0">
                <a:solidFill>
                  <a:srgbClr val="0070C0"/>
                </a:solidFill>
              </a:rPr>
              <a:t>[</a:t>
            </a:r>
            <a:r>
              <a:rPr lang="en-US" sz="1200" b="1" dirty="0" err="1">
                <a:solidFill>
                  <a:srgbClr val="0070C0"/>
                </a:solidFill>
              </a:rPr>
              <a:t>headerTitle</a:t>
            </a:r>
            <a:r>
              <a:rPr lang="en-US" sz="1200" b="1" dirty="0">
                <a:solidFill>
                  <a:srgbClr val="0070C0"/>
                </a:solidFill>
              </a:rPr>
              <a:t>]="title</a:t>
            </a:r>
            <a:r>
              <a:rPr lang="en-US" sz="1200" dirty="0">
                <a:solidFill>
                  <a:srgbClr val="0070C0"/>
                </a:solidFill>
              </a:rPr>
              <a:t>"&gt;&lt;/app-header&gt;</a:t>
            </a:r>
          </a:p>
          <a:p>
            <a:r>
              <a:rPr lang="en-US" sz="1200" dirty="0">
                <a:solidFill>
                  <a:srgbClr val="0070C0"/>
                </a:solidFill>
              </a:rPr>
              <a:t>  &lt;h1&gt;</a:t>
            </a:r>
          </a:p>
          <a:p>
            <a:r>
              <a:rPr lang="en-US" sz="1200" dirty="0">
                <a:solidFill>
                  <a:srgbClr val="0070C0"/>
                </a:solidFill>
              </a:rPr>
              <a:t>    Welcome to App!</a:t>
            </a:r>
          </a:p>
          <a:p>
            <a:r>
              <a:rPr lang="en-US" sz="1200" dirty="0">
                <a:solidFill>
                  <a:srgbClr val="0070C0"/>
                </a:solidFill>
              </a:rPr>
              <a:t>  &lt;/h1&gt;</a:t>
            </a:r>
          </a:p>
          <a:p>
            <a:r>
              <a:rPr lang="en-US" sz="1200" dirty="0">
                <a:solidFill>
                  <a:srgbClr val="0070C0"/>
                </a:solidFill>
              </a:rPr>
              <a:t>  &lt;/div&gt;</a:t>
            </a:r>
          </a:p>
          <a:p>
            <a:endParaRPr lang="en-US" sz="1200" dirty="0">
              <a:solidFill>
                <a:srgbClr val="0070C0"/>
              </a:solidFill>
            </a:endParaRPr>
          </a:p>
          <a:p>
            <a:r>
              <a:rPr lang="en-US" sz="1200" dirty="0">
                <a:solidFill>
                  <a:srgbClr val="0070C0"/>
                </a:solidFill>
              </a:rPr>
              <a:t>&lt;router-outlet&gt;&lt;/router-outlet&gt;</a:t>
            </a:r>
          </a:p>
        </p:txBody>
      </p:sp>
      <p:sp>
        <p:nvSpPr>
          <p:cNvPr id="11" name="TextBox 10">
            <a:extLst>
              <a:ext uri="{FF2B5EF4-FFF2-40B4-BE49-F238E27FC236}">
                <a16:creationId xmlns:a16="http://schemas.microsoft.com/office/drawing/2014/main" id="{A705459B-6731-2C4D-9CD9-581F0EE6BC63}"/>
              </a:ext>
            </a:extLst>
          </p:cNvPr>
          <p:cNvSpPr txBox="1"/>
          <p:nvPr/>
        </p:nvSpPr>
        <p:spPr>
          <a:xfrm>
            <a:off x="8778240" y="3667760"/>
            <a:ext cx="2571538" cy="1569660"/>
          </a:xfrm>
          <a:prstGeom prst="rect">
            <a:avLst/>
          </a:prstGeom>
          <a:noFill/>
        </p:spPr>
        <p:txBody>
          <a:bodyPr wrap="none" rtlCol="0">
            <a:spAutoFit/>
          </a:bodyPr>
          <a:lstStyle/>
          <a:p>
            <a:r>
              <a:rPr lang="en-US" sz="1200" dirty="0">
                <a:solidFill>
                  <a:srgbClr val="7030A0"/>
                </a:solidFill>
              </a:rPr>
              <a:t>//child component</a:t>
            </a:r>
          </a:p>
          <a:p>
            <a:r>
              <a:rPr lang="en-US" sz="1200" dirty="0">
                <a:solidFill>
                  <a:srgbClr val="0070C0"/>
                </a:solidFill>
              </a:rPr>
              <a:t>export class </a:t>
            </a:r>
            <a:r>
              <a:rPr lang="en-US" sz="1200" dirty="0" err="1">
                <a:solidFill>
                  <a:srgbClr val="0070C0"/>
                </a:solidFill>
              </a:rPr>
              <a:t>HeaderComponent</a:t>
            </a:r>
            <a:r>
              <a:rPr lang="en-US" sz="1200" dirty="0">
                <a:solidFill>
                  <a:srgbClr val="0070C0"/>
                </a:solidFill>
              </a:rPr>
              <a:t> {</a:t>
            </a:r>
          </a:p>
          <a:p>
            <a:r>
              <a:rPr lang="en-US" sz="1200" dirty="0">
                <a:solidFill>
                  <a:srgbClr val="0070C0"/>
                </a:solidFill>
              </a:rPr>
              <a:t>  constructor() { }</a:t>
            </a:r>
          </a:p>
          <a:p>
            <a:r>
              <a:rPr lang="en-US" sz="1200" dirty="0">
                <a:solidFill>
                  <a:srgbClr val="0070C0"/>
                </a:solidFill>
              </a:rPr>
              <a:t>  @Input() </a:t>
            </a:r>
            <a:r>
              <a:rPr lang="en-US" sz="1200" dirty="0" err="1">
                <a:solidFill>
                  <a:srgbClr val="0070C0"/>
                </a:solidFill>
              </a:rPr>
              <a:t>headerTitle</a:t>
            </a:r>
            <a:r>
              <a:rPr lang="en-US" sz="1200" dirty="0">
                <a:solidFill>
                  <a:srgbClr val="0070C0"/>
                </a:solidFill>
              </a:rPr>
              <a:t>: string;</a:t>
            </a:r>
          </a:p>
          <a:p>
            <a:r>
              <a:rPr lang="en-US" sz="1200" dirty="0">
                <a:solidFill>
                  <a:srgbClr val="0070C0"/>
                </a:solidFill>
              </a:rPr>
              <a:t>}</a:t>
            </a:r>
          </a:p>
          <a:p>
            <a:endParaRPr lang="en-US" sz="1200" dirty="0">
              <a:solidFill>
                <a:srgbClr val="7030A0"/>
              </a:solidFill>
            </a:endParaRPr>
          </a:p>
          <a:p>
            <a:r>
              <a:rPr lang="en-US" sz="1200" dirty="0">
                <a:solidFill>
                  <a:srgbClr val="7030A0"/>
                </a:solidFill>
              </a:rPr>
              <a:t>//child template</a:t>
            </a:r>
          </a:p>
          <a:p>
            <a:r>
              <a:rPr lang="en-US" sz="1200" dirty="0">
                <a:solidFill>
                  <a:srgbClr val="0070C0"/>
                </a:solidFill>
              </a:rPr>
              <a:t>&lt;div&gt; {{ </a:t>
            </a:r>
            <a:r>
              <a:rPr lang="en-US" sz="1200" dirty="0" err="1">
                <a:solidFill>
                  <a:srgbClr val="0070C0"/>
                </a:solidFill>
              </a:rPr>
              <a:t>headerTitle</a:t>
            </a:r>
            <a:r>
              <a:rPr lang="en-US" sz="1200" dirty="0">
                <a:solidFill>
                  <a:srgbClr val="0070C0"/>
                </a:solidFill>
              </a:rPr>
              <a:t> }} &lt;/div&gt;</a:t>
            </a:r>
          </a:p>
        </p:txBody>
      </p:sp>
    </p:spTree>
    <p:extLst>
      <p:ext uri="{BB962C8B-B14F-4D97-AF65-F5344CB8AC3E}">
        <p14:creationId xmlns:p14="http://schemas.microsoft.com/office/powerpoint/2010/main" val="12249240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4EDC2E-C613-984F-A341-5B9872F97E25}"/>
              </a:ext>
            </a:extLst>
          </p:cNvPr>
          <p:cNvSpPr txBox="1"/>
          <p:nvPr/>
        </p:nvSpPr>
        <p:spPr>
          <a:xfrm>
            <a:off x="1016000" y="375920"/>
            <a:ext cx="4030270" cy="677108"/>
          </a:xfrm>
          <a:prstGeom prst="rect">
            <a:avLst/>
          </a:prstGeom>
          <a:noFill/>
        </p:spPr>
        <p:txBody>
          <a:bodyPr wrap="none" rtlCol="0">
            <a:spAutoFit/>
          </a:bodyPr>
          <a:lstStyle/>
          <a:p>
            <a:r>
              <a:rPr lang="en-IN" sz="2000" b="1" dirty="0">
                <a:solidFill>
                  <a:srgbClr val="7030A0"/>
                </a:solidFill>
              </a:rPr>
              <a:t>Child to Parent Communication</a:t>
            </a:r>
          </a:p>
          <a:p>
            <a:endParaRPr lang="en-US" dirty="0"/>
          </a:p>
        </p:txBody>
      </p:sp>
      <p:pic>
        <p:nvPicPr>
          <p:cNvPr id="4" name="Picture 3">
            <a:extLst>
              <a:ext uri="{FF2B5EF4-FFF2-40B4-BE49-F238E27FC236}">
                <a16:creationId xmlns:a16="http://schemas.microsoft.com/office/drawing/2014/main" id="{2B672B59-1EE7-E445-B766-D7AC9CCE03BE}"/>
              </a:ext>
            </a:extLst>
          </p:cNvPr>
          <p:cNvPicPr>
            <a:picLocks noChangeAspect="1"/>
          </p:cNvPicPr>
          <p:nvPr/>
        </p:nvPicPr>
        <p:blipFill>
          <a:blip r:embed="rId2"/>
          <a:stretch>
            <a:fillRect/>
          </a:stretch>
        </p:blipFill>
        <p:spPr>
          <a:xfrm>
            <a:off x="4376420" y="1459684"/>
            <a:ext cx="3121660" cy="1258734"/>
          </a:xfrm>
          <a:prstGeom prst="rect">
            <a:avLst/>
          </a:prstGeom>
        </p:spPr>
      </p:pic>
      <p:sp>
        <p:nvSpPr>
          <p:cNvPr id="6" name="TextBox 5">
            <a:extLst>
              <a:ext uri="{FF2B5EF4-FFF2-40B4-BE49-F238E27FC236}">
                <a16:creationId xmlns:a16="http://schemas.microsoft.com/office/drawing/2014/main" id="{3B263DA4-5F40-4C4E-B1B8-F598084241BB}"/>
              </a:ext>
            </a:extLst>
          </p:cNvPr>
          <p:cNvSpPr txBox="1"/>
          <p:nvPr/>
        </p:nvSpPr>
        <p:spPr>
          <a:xfrm>
            <a:off x="965200" y="1022251"/>
            <a:ext cx="3129383" cy="2308324"/>
          </a:xfrm>
          <a:prstGeom prst="rect">
            <a:avLst/>
          </a:prstGeom>
          <a:noFill/>
        </p:spPr>
        <p:txBody>
          <a:bodyPr wrap="none" rtlCol="0">
            <a:spAutoFit/>
          </a:bodyPr>
          <a:lstStyle/>
          <a:p>
            <a:r>
              <a:rPr lang="en-US" sz="1200" dirty="0">
                <a:solidFill>
                  <a:srgbClr val="7030A0"/>
                </a:solidFill>
              </a:rPr>
              <a:t>//child component</a:t>
            </a:r>
          </a:p>
          <a:p>
            <a:r>
              <a:rPr lang="en-US" sz="1200" dirty="0">
                <a:solidFill>
                  <a:srgbClr val="0070C0"/>
                </a:solidFill>
              </a:rPr>
              <a:t>export class </a:t>
            </a:r>
            <a:r>
              <a:rPr lang="en-US" sz="1200" dirty="0" err="1">
                <a:solidFill>
                  <a:srgbClr val="0070C0"/>
                </a:solidFill>
              </a:rPr>
              <a:t>HeaderComponent</a:t>
            </a:r>
            <a:r>
              <a:rPr lang="en-US" sz="1200" dirty="0">
                <a:solidFill>
                  <a:srgbClr val="0070C0"/>
                </a:solidFill>
              </a:rPr>
              <a:t> {</a:t>
            </a:r>
          </a:p>
          <a:p>
            <a:r>
              <a:rPr lang="en-US" sz="1200" dirty="0">
                <a:solidFill>
                  <a:srgbClr val="0070C0"/>
                </a:solidFill>
              </a:rPr>
              <a:t>  constructor() { }</a:t>
            </a:r>
          </a:p>
          <a:p>
            <a:r>
              <a:rPr lang="en-US" sz="1200" dirty="0">
                <a:solidFill>
                  <a:srgbClr val="0070C0"/>
                </a:solidFill>
              </a:rPr>
              <a:t>   @Output() </a:t>
            </a:r>
            <a:r>
              <a:rPr lang="en-US" sz="1200" dirty="0" err="1">
                <a:solidFill>
                  <a:srgbClr val="0070C0"/>
                </a:solidFill>
              </a:rPr>
              <a:t>ctOut</a:t>
            </a:r>
            <a:r>
              <a:rPr lang="en-US" sz="1200" dirty="0">
                <a:solidFill>
                  <a:srgbClr val="0070C0"/>
                </a:solidFill>
              </a:rPr>
              <a:t> = new </a:t>
            </a:r>
            <a:r>
              <a:rPr lang="en-US" sz="1200" dirty="0" err="1">
                <a:solidFill>
                  <a:srgbClr val="0070C0"/>
                </a:solidFill>
              </a:rPr>
              <a:t>EventEmitter</a:t>
            </a:r>
            <a:r>
              <a:rPr lang="en-US" sz="1200" dirty="0">
                <a:solidFill>
                  <a:srgbClr val="0070C0"/>
                </a:solidFill>
              </a:rPr>
              <a:t>();</a:t>
            </a:r>
          </a:p>
          <a:p>
            <a:r>
              <a:rPr lang="en-US" sz="1200" dirty="0">
                <a:solidFill>
                  <a:srgbClr val="0070C0"/>
                </a:solidFill>
              </a:rPr>
              <a:t>  count = 0</a:t>
            </a:r>
          </a:p>
          <a:p>
            <a:r>
              <a:rPr lang="en-US" sz="1200" dirty="0">
                <a:solidFill>
                  <a:srgbClr val="0070C0"/>
                </a:solidFill>
              </a:rPr>
              <a:t>  </a:t>
            </a:r>
            <a:r>
              <a:rPr lang="en-US" sz="1200" dirty="0" err="1">
                <a:solidFill>
                  <a:srgbClr val="0070C0"/>
                </a:solidFill>
              </a:rPr>
              <a:t>onClickCount</a:t>
            </a:r>
            <a:r>
              <a:rPr lang="en-US" sz="1200" dirty="0">
                <a:solidFill>
                  <a:srgbClr val="0070C0"/>
                </a:solidFill>
              </a:rPr>
              <a:t>() {</a:t>
            </a:r>
          </a:p>
          <a:p>
            <a:r>
              <a:rPr lang="en-US" sz="1200" dirty="0">
                <a:solidFill>
                  <a:srgbClr val="0070C0"/>
                </a:solidFill>
              </a:rPr>
              <a:t>     </a:t>
            </a:r>
            <a:r>
              <a:rPr lang="en-US" sz="1200" dirty="0" err="1">
                <a:solidFill>
                  <a:srgbClr val="0070C0"/>
                </a:solidFill>
              </a:rPr>
              <a:t>this.ctOut.emit</a:t>
            </a:r>
            <a:r>
              <a:rPr lang="en-US" sz="1200" dirty="0">
                <a:solidFill>
                  <a:srgbClr val="0070C0"/>
                </a:solidFill>
              </a:rPr>
              <a:t>(count++)</a:t>
            </a:r>
          </a:p>
          <a:p>
            <a:r>
              <a:rPr lang="en-US" sz="1200" dirty="0">
                <a:solidFill>
                  <a:srgbClr val="0070C0"/>
                </a:solidFill>
              </a:rPr>
              <a:t>  }</a:t>
            </a:r>
          </a:p>
          <a:p>
            <a:r>
              <a:rPr lang="en-US" sz="1200" dirty="0">
                <a:solidFill>
                  <a:srgbClr val="0070C0"/>
                </a:solidFill>
              </a:rPr>
              <a:t>}</a:t>
            </a:r>
          </a:p>
          <a:p>
            <a:endParaRPr lang="en-US" sz="1200" dirty="0">
              <a:solidFill>
                <a:srgbClr val="7030A0"/>
              </a:solidFill>
            </a:endParaRPr>
          </a:p>
          <a:p>
            <a:r>
              <a:rPr lang="en-US" sz="1200" dirty="0">
                <a:solidFill>
                  <a:srgbClr val="7030A0"/>
                </a:solidFill>
              </a:rPr>
              <a:t>//child template</a:t>
            </a:r>
          </a:p>
          <a:p>
            <a:r>
              <a:rPr lang="en-US" sz="1200" dirty="0">
                <a:solidFill>
                  <a:srgbClr val="0070C0"/>
                </a:solidFill>
              </a:rPr>
              <a:t>&lt;a (click)=" </a:t>
            </a:r>
            <a:r>
              <a:rPr lang="en-US" sz="1200" dirty="0" err="1">
                <a:solidFill>
                  <a:srgbClr val="0070C0"/>
                </a:solidFill>
              </a:rPr>
              <a:t>onClickCount</a:t>
            </a:r>
            <a:r>
              <a:rPr lang="en-US" sz="1200" dirty="0">
                <a:solidFill>
                  <a:srgbClr val="0070C0"/>
                </a:solidFill>
              </a:rPr>
              <a:t>()"&gt;Counter&lt;/a&gt;</a:t>
            </a:r>
          </a:p>
        </p:txBody>
      </p:sp>
      <p:sp>
        <p:nvSpPr>
          <p:cNvPr id="8" name="TextBox 7">
            <a:extLst>
              <a:ext uri="{FF2B5EF4-FFF2-40B4-BE49-F238E27FC236}">
                <a16:creationId xmlns:a16="http://schemas.microsoft.com/office/drawing/2014/main" id="{F376D91B-D646-F847-8882-80B503FFD184}"/>
              </a:ext>
            </a:extLst>
          </p:cNvPr>
          <p:cNvSpPr txBox="1"/>
          <p:nvPr/>
        </p:nvSpPr>
        <p:spPr>
          <a:xfrm>
            <a:off x="7959561" y="699085"/>
            <a:ext cx="3270447" cy="3416320"/>
          </a:xfrm>
          <a:prstGeom prst="rect">
            <a:avLst/>
          </a:prstGeom>
          <a:noFill/>
        </p:spPr>
        <p:txBody>
          <a:bodyPr wrap="none" rtlCol="0">
            <a:spAutoFit/>
          </a:bodyPr>
          <a:lstStyle/>
          <a:p>
            <a:r>
              <a:rPr lang="en-IN" sz="1200" dirty="0">
                <a:solidFill>
                  <a:srgbClr val="7030A0"/>
                </a:solidFill>
              </a:rPr>
              <a:t>//parent component</a:t>
            </a:r>
          </a:p>
          <a:p>
            <a:r>
              <a:rPr lang="en-IN" sz="1200" dirty="0">
                <a:solidFill>
                  <a:srgbClr val="0070C0"/>
                </a:solidFill>
              </a:rPr>
              <a:t>export class </a:t>
            </a:r>
            <a:r>
              <a:rPr lang="en-IN" sz="1200" dirty="0" err="1">
                <a:solidFill>
                  <a:srgbClr val="0070C0"/>
                </a:solidFill>
              </a:rPr>
              <a:t>AppComponent</a:t>
            </a:r>
            <a:r>
              <a:rPr lang="en-IN" sz="1200" dirty="0">
                <a:solidFill>
                  <a:srgbClr val="0070C0"/>
                </a:solidFill>
              </a:rPr>
              <a:t> {</a:t>
            </a:r>
            <a:br>
              <a:rPr lang="en-IN" sz="1200" dirty="0">
                <a:solidFill>
                  <a:srgbClr val="0070C0"/>
                </a:solidFill>
              </a:rPr>
            </a:br>
            <a:r>
              <a:rPr lang="en-IN" sz="1200" dirty="0">
                <a:solidFill>
                  <a:srgbClr val="0070C0"/>
                </a:solidFill>
              </a:rPr>
              <a:t>count;</a:t>
            </a:r>
          </a:p>
          <a:p>
            <a:r>
              <a:rPr lang="en-IN" sz="1200" dirty="0">
                <a:solidFill>
                  <a:srgbClr val="0070C0"/>
                </a:solidFill>
              </a:rPr>
              <a:t> </a:t>
            </a:r>
            <a:r>
              <a:rPr lang="en-US" sz="1200" dirty="0" err="1">
                <a:solidFill>
                  <a:srgbClr val="0070C0"/>
                </a:solidFill>
              </a:rPr>
              <a:t>onCount</a:t>
            </a:r>
            <a:r>
              <a:rPr lang="en-IN" sz="1200" dirty="0">
                <a:solidFill>
                  <a:srgbClr val="0070C0"/>
                </a:solidFill>
              </a:rPr>
              <a:t>(</a:t>
            </a:r>
            <a:r>
              <a:rPr lang="en-IN" sz="1200" dirty="0" err="1">
                <a:solidFill>
                  <a:srgbClr val="0070C0"/>
                </a:solidFill>
              </a:rPr>
              <a:t>ct</a:t>
            </a:r>
            <a:r>
              <a:rPr lang="en-IN" sz="1200" dirty="0">
                <a:solidFill>
                  <a:srgbClr val="0070C0"/>
                </a:solidFill>
              </a:rPr>
              <a:t>) {</a:t>
            </a:r>
          </a:p>
          <a:p>
            <a:r>
              <a:rPr lang="en-IN" sz="1200" dirty="0">
                <a:solidFill>
                  <a:srgbClr val="0070C0"/>
                </a:solidFill>
              </a:rPr>
              <a:t>    </a:t>
            </a:r>
            <a:r>
              <a:rPr lang="en-IN" sz="1200" dirty="0" err="1">
                <a:solidFill>
                  <a:srgbClr val="0070C0"/>
                </a:solidFill>
              </a:rPr>
              <a:t>this.count</a:t>
            </a:r>
            <a:r>
              <a:rPr lang="en-IN" sz="1200" dirty="0">
                <a:solidFill>
                  <a:srgbClr val="0070C0"/>
                </a:solidFill>
              </a:rPr>
              <a:t> = </a:t>
            </a:r>
            <a:r>
              <a:rPr lang="en-IN" sz="1200" dirty="0" err="1">
                <a:solidFill>
                  <a:srgbClr val="0070C0"/>
                </a:solidFill>
              </a:rPr>
              <a:t>ct</a:t>
            </a:r>
            <a:r>
              <a:rPr lang="en-IN" sz="1200" dirty="0">
                <a:solidFill>
                  <a:srgbClr val="0070C0"/>
                </a:solidFill>
              </a:rPr>
              <a:t>;</a:t>
            </a:r>
          </a:p>
          <a:p>
            <a:r>
              <a:rPr lang="en-IN" sz="1200" dirty="0">
                <a:solidFill>
                  <a:srgbClr val="0070C0"/>
                </a:solidFill>
              </a:rPr>
              <a:t>  }</a:t>
            </a:r>
          </a:p>
          <a:p>
            <a:r>
              <a:rPr lang="en-IN" sz="1200" dirty="0">
                <a:solidFill>
                  <a:srgbClr val="0070C0"/>
                </a:solidFill>
              </a:rPr>
              <a:t>}</a:t>
            </a:r>
          </a:p>
          <a:p>
            <a:endParaRPr lang="en-IN" sz="1200" dirty="0"/>
          </a:p>
          <a:p>
            <a:r>
              <a:rPr lang="en-IN" sz="1200" dirty="0">
                <a:solidFill>
                  <a:srgbClr val="7030A0"/>
                </a:solidFill>
              </a:rPr>
              <a:t>//parent template</a:t>
            </a:r>
          </a:p>
          <a:p>
            <a:r>
              <a:rPr lang="en-US" sz="1200" dirty="0">
                <a:solidFill>
                  <a:srgbClr val="0070C0"/>
                </a:solidFill>
              </a:rPr>
              <a:t>&lt;div style="</a:t>
            </a:r>
            <a:r>
              <a:rPr lang="en-US" sz="1200" dirty="0" err="1">
                <a:solidFill>
                  <a:srgbClr val="0070C0"/>
                </a:solidFill>
              </a:rPr>
              <a:t>text-align:center</a:t>
            </a:r>
            <a:r>
              <a:rPr lang="en-US" sz="1200" dirty="0">
                <a:solidFill>
                  <a:srgbClr val="0070C0"/>
                </a:solidFill>
              </a:rPr>
              <a:t>"&gt;</a:t>
            </a:r>
          </a:p>
          <a:p>
            <a:r>
              <a:rPr lang="en-US" sz="1200" dirty="0">
                <a:solidFill>
                  <a:srgbClr val="0070C0"/>
                </a:solidFill>
              </a:rPr>
              <a:t>  &lt;app-header (</a:t>
            </a:r>
            <a:r>
              <a:rPr lang="en-US" sz="1200" dirty="0" err="1">
                <a:solidFill>
                  <a:srgbClr val="0070C0"/>
                </a:solidFill>
              </a:rPr>
              <a:t>ctOut</a:t>
            </a:r>
            <a:r>
              <a:rPr lang="en-US" sz="1200" dirty="0">
                <a:solidFill>
                  <a:srgbClr val="0070C0"/>
                </a:solidFill>
              </a:rPr>
              <a:t>)=”</a:t>
            </a:r>
            <a:r>
              <a:rPr lang="en-US" sz="1200" dirty="0" err="1">
                <a:solidFill>
                  <a:srgbClr val="0070C0"/>
                </a:solidFill>
              </a:rPr>
              <a:t>onCount</a:t>
            </a:r>
            <a:r>
              <a:rPr lang="en-US" sz="1200" dirty="0">
                <a:solidFill>
                  <a:srgbClr val="0070C0"/>
                </a:solidFill>
              </a:rPr>
              <a:t>($event)"&gt;</a:t>
            </a:r>
          </a:p>
          <a:p>
            <a:r>
              <a:rPr lang="en-US" sz="1200" dirty="0">
                <a:solidFill>
                  <a:srgbClr val="0070C0"/>
                </a:solidFill>
              </a:rPr>
              <a:t>  &lt;/app-header&gt;</a:t>
            </a:r>
          </a:p>
          <a:p>
            <a:r>
              <a:rPr lang="en-US" sz="1200" dirty="0">
                <a:solidFill>
                  <a:srgbClr val="0070C0"/>
                </a:solidFill>
              </a:rPr>
              <a:t>  &lt;h1&gt;</a:t>
            </a:r>
          </a:p>
          <a:p>
            <a:r>
              <a:rPr lang="en-US" sz="1200" dirty="0">
                <a:solidFill>
                  <a:srgbClr val="0070C0"/>
                </a:solidFill>
              </a:rPr>
              <a:t>    Welcome to App!</a:t>
            </a:r>
          </a:p>
          <a:p>
            <a:r>
              <a:rPr lang="en-US" sz="1200" dirty="0">
                <a:solidFill>
                  <a:srgbClr val="0070C0"/>
                </a:solidFill>
              </a:rPr>
              <a:t>  &lt;/h1&gt;</a:t>
            </a:r>
          </a:p>
          <a:p>
            <a:r>
              <a:rPr lang="en-US" sz="1200" dirty="0">
                <a:solidFill>
                  <a:srgbClr val="0070C0"/>
                </a:solidFill>
              </a:rPr>
              <a:t>  &lt;/div&gt;</a:t>
            </a:r>
          </a:p>
          <a:p>
            <a:r>
              <a:rPr lang="en-US" sz="1200" dirty="0">
                <a:solidFill>
                  <a:srgbClr val="0070C0"/>
                </a:solidFill>
              </a:rPr>
              <a:t>&lt;div&gt; {{ count }} &lt;/div&gt;</a:t>
            </a:r>
          </a:p>
          <a:p>
            <a:r>
              <a:rPr lang="en-US" sz="1200" dirty="0">
                <a:solidFill>
                  <a:srgbClr val="0070C0"/>
                </a:solidFill>
              </a:rPr>
              <a:t>&lt;router-outlet&gt;&lt;/router-outlet&gt;</a:t>
            </a:r>
          </a:p>
        </p:txBody>
      </p:sp>
    </p:spTree>
    <p:extLst>
      <p:ext uri="{BB962C8B-B14F-4D97-AF65-F5344CB8AC3E}">
        <p14:creationId xmlns:p14="http://schemas.microsoft.com/office/powerpoint/2010/main" val="25524087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3436C0-A603-444F-8A4A-F54CE5EED6DA}"/>
              </a:ext>
            </a:extLst>
          </p:cNvPr>
          <p:cNvSpPr txBox="1"/>
          <p:nvPr/>
        </p:nvSpPr>
        <p:spPr>
          <a:xfrm>
            <a:off x="1026160" y="375920"/>
            <a:ext cx="4249881" cy="369332"/>
          </a:xfrm>
          <a:prstGeom prst="rect">
            <a:avLst/>
          </a:prstGeom>
          <a:noFill/>
        </p:spPr>
        <p:txBody>
          <a:bodyPr wrap="none" rtlCol="0">
            <a:spAutoFit/>
          </a:bodyPr>
          <a:lstStyle/>
          <a:p>
            <a:r>
              <a:rPr lang="en-IN" b="1" dirty="0">
                <a:solidFill>
                  <a:srgbClr val="7030A0"/>
                </a:solidFill>
              </a:rPr>
              <a:t>Sibling communication with services</a:t>
            </a:r>
          </a:p>
        </p:txBody>
      </p:sp>
      <p:pic>
        <p:nvPicPr>
          <p:cNvPr id="5" name="Picture 4">
            <a:extLst>
              <a:ext uri="{FF2B5EF4-FFF2-40B4-BE49-F238E27FC236}">
                <a16:creationId xmlns:a16="http://schemas.microsoft.com/office/drawing/2014/main" id="{BB5FD794-DD74-A94C-A990-600322644CD6}"/>
              </a:ext>
            </a:extLst>
          </p:cNvPr>
          <p:cNvPicPr>
            <a:picLocks noChangeAspect="1"/>
          </p:cNvPicPr>
          <p:nvPr/>
        </p:nvPicPr>
        <p:blipFill>
          <a:blip r:embed="rId2"/>
          <a:stretch>
            <a:fillRect/>
          </a:stretch>
        </p:blipFill>
        <p:spPr>
          <a:xfrm>
            <a:off x="4787758" y="915912"/>
            <a:ext cx="3630930" cy="1363043"/>
          </a:xfrm>
          <a:prstGeom prst="rect">
            <a:avLst/>
          </a:prstGeom>
        </p:spPr>
      </p:pic>
      <p:sp>
        <p:nvSpPr>
          <p:cNvPr id="6" name="TextBox 5">
            <a:extLst>
              <a:ext uri="{FF2B5EF4-FFF2-40B4-BE49-F238E27FC236}">
                <a16:creationId xmlns:a16="http://schemas.microsoft.com/office/drawing/2014/main" id="{0230322B-305F-2348-BACE-BBF473971AD8}"/>
              </a:ext>
            </a:extLst>
          </p:cNvPr>
          <p:cNvSpPr txBox="1"/>
          <p:nvPr/>
        </p:nvSpPr>
        <p:spPr>
          <a:xfrm>
            <a:off x="4787759" y="2278955"/>
            <a:ext cx="3246402" cy="3231654"/>
          </a:xfrm>
          <a:prstGeom prst="rect">
            <a:avLst/>
          </a:prstGeom>
          <a:solidFill>
            <a:schemeClr val="accent6">
              <a:lumMod val="20000"/>
              <a:lumOff val="80000"/>
            </a:schemeClr>
          </a:solidFill>
        </p:spPr>
        <p:txBody>
          <a:bodyPr wrap="none" rtlCol="0">
            <a:spAutoFit/>
          </a:bodyPr>
          <a:lstStyle/>
          <a:p>
            <a:r>
              <a:rPr lang="en-US" sz="1200" dirty="0">
                <a:solidFill>
                  <a:srgbClr val="7030A0"/>
                </a:solidFill>
              </a:rPr>
              <a:t>//service</a:t>
            </a:r>
          </a:p>
          <a:p>
            <a:r>
              <a:rPr lang="en-US" sz="1200" dirty="0">
                <a:solidFill>
                  <a:srgbClr val="0070C0"/>
                </a:solidFill>
              </a:rPr>
              <a:t>import { Injectable } from '@angular/core';</a:t>
            </a:r>
          </a:p>
          <a:p>
            <a:r>
              <a:rPr lang="en-US" sz="1200" dirty="0">
                <a:solidFill>
                  <a:srgbClr val="0070C0"/>
                </a:solidFill>
              </a:rPr>
              <a:t>import { Subject } from '</a:t>
            </a:r>
            <a:r>
              <a:rPr lang="en-US" sz="1200" dirty="0" err="1">
                <a:solidFill>
                  <a:srgbClr val="0070C0"/>
                </a:solidFill>
              </a:rPr>
              <a:t>rxjs</a:t>
            </a:r>
            <a:r>
              <a:rPr lang="en-US" sz="1200" dirty="0">
                <a:solidFill>
                  <a:srgbClr val="0070C0"/>
                </a:solidFill>
              </a:rPr>
              <a:t>';</a:t>
            </a:r>
          </a:p>
          <a:p>
            <a:endParaRPr lang="en-US" sz="1200" dirty="0">
              <a:solidFill>
                <a:srgbClr val="0070C0"/>
              </a:solidFill>
            </a:endParaRPr>
          </a:p>
          <a:p>
            <a:r>
              <a:rPr lang="en-US" sz="1200" dirty="0">
                <a:solidFill>
                  <a:srgbClr val="0070C0"/>
                </a:solidFill>
              </a:rPr>
              <a:t>@Injectable({</a:t>
            </a:r>
          </a:p>
          <a:p>
            <a:r>
              <a:rPr lang="en-US" sz="1200" dirty="0">
                <a:solidFill>
                  <a:srgbClr val="0070C0"/>
                </a:solidFill>
              </a:rPr>
              <a:t>  </a:t>
            </a:r>
            <a:r>
              <a:rPr lang="en-US" sz="1200" dirty="0" err="1">
                <a:solidFill>
                  <a:srgbClr val="0070C0"/>
                </a:solidFill>
              </a:rPr>
              <a:t>providedIn</a:t>
            </a:r>
            <a:r>
              <a:rPr lang="en-US" sz="1200" dirty="0">
                <a:solidFill>
                  <a:srgbClr val="0070C0"/>
                </a:solidFill>
              </a:rPr>
              <a:t>: 'root'</a:t>
            </a:r>
          </a:p>
          <a:p>
            <a:r>
              <a:rPr lang="en-US" sz="1200" dirty="0">
                <a:solidFill>
                  <a:srgbClr val="0070C0"/>
                </a:solidFill>
              </a:rPr>
              <a:t>})</a:t>
            </a:r>
          </a:p>
          <a:p>
            <a:r>
              <a:rPr lang="en-US" sz="1200" dirty="0">
                <a:solidFill>
                  <a:srgbClr val="0070C0"/>
                </a:solidFill>
              </a:rPr>
              <a:t>export class AppService {</a:t>
            </a:r>
          </a:p>
          <a:p>
            <a:endParaRPr lang="en-US" sz="1200" dirty="0">
              <a:solidFill>
                <a:srgbClr val="0070C0"/>
              </a:solidFill>
            </a:endParaRPr>
          </a:p>
          <a:p>
            <a:r>
              <a:rPr lang="en-US" sz="1200" dirty="0">
                <a:solidFill>
                  <a:srgbClr val="0070C0"/>
                </a:solidFill>
              </a:rPr>
              <a:t>  constructor() { }</a:t>
            </a:r>
          </a:p>
          <a:p>
            <a:endParaRPr lang="en-US" sz="1200" dirty="0">
              <a:solidFill>
                <a:srgbClr val="0070C0"/>
              </a:solidFill>
            </a:endParaRPr>
          </a:p>
          <a:p>
            <a:r>
              <a:rPr lang="en-US" sz="1200" dirty="0">
                <a:solidFill>
                  <a:srgbClr val="0070C0"/>
                </a:solidFill>
              </a:rPr>
              <a:t>  public </a:t>
            </a:r>
            <a:r>
              <a:rPr lang="en-US" sz="1200" dirty="0" err="1">
                <a:solidFill>
                  <a:srgbClr val="0070C0"/>
                </a:solidFill>
              </a:rPr>
              <a:t>isUserLoggedIn</a:t>
            </a:r>
            <a:r>
              <a:rPr lang="en-US" sz="1200" dirty="0">
                <a:solidFill>
                  <a:srgbClr val="0070C0"/>
                </a:solidFill>
              </a:rPr>
              <a:t> = new Subject();</a:t>
            </a:r>
          </a:p>
          <a:p>
            <a:endParaRPr lang="en-US" sz="1200" dirty="0">
              <a:solidFill>
                <a:srgbClr val="0070C0"/>
              </a:solidFill>
            </a:endParaRPr>
          </a:p>
          <a:p>
            <a:r>
              <a:rPr lang="en-US" sz="1200" dirty="0">
                <a:solidFill>
                  <a:srgbClr val="0070C0"/>
                </a:solidFill>
              </a:rPr>
              <a:t>  </a:t>
            </a:r>
            <a:r>
              <a:rPr lang="en-US" sz="1200" dirty="0" err="1">
                <a:solidFill>
                  <a:srgbClr val="0070C0"/>
                </a:solidFill>
              </a:rPr>
              <a:t>setUserLoggedIn</a:t>
            </a:r>
            <a:r>
              <a:rPr lang="en-US" sz="1200" dirty="0">
                <a:solidFill>
                  <a:srgbClr val="0070C0"/>
                </a:solidFill>
              </a:rPr>
              <a:t>(</a:t>
            </a:r>
            <a:r>
              <a:rPr lang="en-US" sz="1200" dirty="0" err="1">
                <a:solidFill>
                  <a:srgbClr val="0070C0"/>
                </a:solidFill>
              </a:rPr>
              <a:t>loggedIn</a:t>
            </a:r>
            <a:r>
              <a:rPr lang="en-US" sz="1200" dirty="0">
                <a:solidFill>
                  <a:srgbClr val="0070C0"/>
                </a:solidFill>
              </a:rPr>
              <a:t>: </a:t>
            </a:r>
            <a:r>
              <a:rPr lang="en-US" sz="1200" dirty="0" err="1">
                <a:solidFill>
                  <a:srgbClr val="0070C0"/>
                </a:solidFill>
              </a:rPr>
              <a:t>boolean</a:t>
            </a:r>
            <a:r>
              <a:rPr lang="en-US" sz="1200" dirty="0">
                <a:solidFill>
                  <a:srgbClr val="0070C0"/>
                </a:solidFill>
              </a:rPr>
              <a:t>) {</a:t>
            </a:r>
          </a:p>
          <a:p>
            <a:r>
              <a:rPr lang="en-US" sz="1200" dirty="0">
                <a:solidFill>
                  <a:srgbClr val="0070C0"/>
                </a:solidFill>
              </a:rPr>
              <a:t>    </a:t>
            </a:r>
            <a:r>
              <a:rPr lang="en-US" sz="1200" dirty="0" err="1">
                <a:solidFill>
                  <a:srgbClr val="0070C0"/>
                </a:solidFill>
              </a:rPr>
              <a:t>this.isUserLoggedIn.next</a:t>
            </a:r>
            <a:r>
              <a:rPr lang="en-US" sz="1200" dirty="0">
                <a:solidFill>
                  <a:srgbClr val="0070C0"/>
                </a:solidFill>
              </a:rPr>
              <a:t>(</a:t>
            </a:r>
            <a:r>
              <a:rPr lang="en-US" sz="1200" dirty="0" err="1">
                <a:solidFill>
                  <a:srgbClr val="0070C0"/>
                </a:solidFill>
              </a:rPr>
              <a:t>loggedIn</a:t>
            </a:r>
            <a:r>
              <a:rPr lang="en-US" sz="1200" dirty="0">
                <a:solidFill>
                  <a:srgbClr val="0070C0"/>
                </a:solidFill>
              </a:rPr>
              <a:t>);</a:t>
            </a:r>
          </a:p>
          <a:p>
            <a:r>
              <a:rPr lang="en-US" sz="1200" dirty="0">
                <a:solidFill>
                  <a:srgbClr val="0070C0"/>
                </a:solidFill>
              </a:rPr>
              <a:t>  }</a:t>
            </a:r>
          </a:p>
          <a:p>
            <a:r>
              <a:rPr lang="en-US" sz="1200" dirty="0">
                <a:solidFill>
                  <a:srgbClr val="0070C0"/>
                </a:solidFill>
              </a:rPr>
              <a:t>}</a:t>
            </a:r>
          </a:p>
        </p:txBody>
      </p:sp>
      <p:sp>
        <p:nvSpPr>
          <p:cNvPr id="7" name="TextBox 6">
            <a:extLst>
              <a:ext uri="{FF2B5EF4-FFF2-40B4-BE49-F238E27FC236}">
                <a16:creationId xmlns:a16="http://schemas.microsoft.com/office/drawing/2014/main" id="{CDCADE90-3534-8040-B5D8-DC2D765B3BD5}"/>
              </a:ext>
            </a:extLst>
          </p:cNvPr>
          <p:cNvSpPr txBox="1"/>
          <p:nvPr/>
        </p:nvSpPr>
        <p:spPr>
          <a:xfrm>
            <a:off x="937896" y="900331"/>
            <a:ext cx="3849864" cy="2492990"/>
          </a:xfrm>
          <a:prstGeom prst="rect">
            <a:avLst/>
          </a:prstGeom>
          <a:solidFill>
            <a:schemeClr val="bg1"/>
          </a:solidFill>
        </p:spPr>
        <p:txBody>
          <a:bodyPr wrap="square" rtlCol="0">
            <a:spAutoFit/>
          </a:bodyPr>
          <a:lstStyle/>
          <a:p>
            <a:r>
              <a:rPr lang="en-US" sz="1200" dirty="0">
                <a:solidFill>
                  <a:srgbClr val="7030A0"/>
                </a:solidFill>
              </a:rPr>
              <a:t>//Login Component</a:t>
            </a:r>
          </a:p>
          <a:p>
            <a:r>
              <a:rPr lang="en-US" sz="1200" dirty="0">
                <a:solidFill>
                  <a:srgbClr val="0070C0"/>
                </a:solidFill>
              </a:rPr>
              <a:t>export class </a:t>
            </a:r>
            <a:r>
              <a:rPr lang="en-US" sz="1200" dirty="0" err="1">
                <a:solidFill>
                  <a:srgbClr val="0070C0"/>
                </a:solidFill>
              </a:rPr>
              <a:t>LoginComponent</a:t>
            </a:r>
            <a:r>
              <a:rPr lang="en-US" sz="1200" dirty="0">
                <a:solidFill>
                  <a:srgbClr val="0070C0"/>
                </a:solidFill>
              </a:rPr>
              <a:t>{</a:t>
            </a:r>
          </a:p>
          <a:p>
            <a:endParaRPr lang="en-US" sz="1200" dirty="0">
              <a:solidFill>
                <a:srgbClr val="0070C0"/>
              </a:solidFill>
            </a:endParaRPr>
          </a:p>
          <a:p>
            <a:r>
              <a:rPr lang="en-US" sz="1200" dirty="0">
                <a:solidFill>
                  <a:srgbClr val="0070C0"/>
                </a:solidFill>
              </a:rPr>
              <a:t>  constructor(private </a:t>
            </a:r>
            <a:r>
              <a:rPr lang="en-US" sz="1200" dirty="0" err="1">
                <a:solidFill>
                  <a:srgbClr val="0070C0"/>
                </a:solidFill>
              </a:rPr>
              <a:t>appService</a:t>
            </a:r>
            <a:r>
              <a:rPr lang="en-US" sz="1200" dirty="0">
                <a:solidFill>
                  <a:srgbClr val="0070C0"/>
                </a:solidFill>
              </a:rPr>
              <a:t>: AppService) { }</a:t>
            </a:r>
          </a:p>
          <a:p>
            <a:endParaRPr lang="en-US" sz="1200" dirty="0">
              <a:solidFill>
                <a:srgbClr val="0070C0"/>
              </a:solidFill>
            </a:endParaRPr>
          </a:p>
          <a:p>
            <a:r>
              <a:rPr lang="en-US" sz="1200" dirty="0">
                <a:solidFill>
                  <a:srgbClr val="0070C0"/>
                </a:solidFill>
              </a:rPr>
              <a:t>  login() {</a:t>
            </a:r>
          </a:p>
          <a:p>
            <a:r>
              <a:rPr lang="en-US" sz="1200" dirty="0">
                <a:solidFill>
                  <a:srgbClr val="0070C0"/>
                </a:solidFill>
              </a:rPr>
              <a:t>       </a:t>
            </a:r>
            <a:r>
              <a:rPr lang="en-US" sz="1200" dirty="0" err="1">
                <a:solidFill>
                  <a:srgbClr val="0070C0"/>
                </a:solidFill>
              </a:rPr>
              <a:t>this.appService.setUserLoggedIn</a:t>
            </a:r>
            <a:r>
              <a:rPr lang="en-US" sz="1200" dirty="0">
                <a:solidFill>
                  <a:srgbClr val="0070C0"/>
                </a:solidFill>
              </a:rPr>
              <a:t>(true);</a:t>
            </a:r>
          </a:p>
          <a:p>
            <a:r>
              <a:rPr lang="en-US" sz="1200" dirty="0">
                <a:solidFill>
                  <a:srgbClr val="0070C0"/>
                </a:solidFill>
              </a:rPr>
              <a:t>    } </a:t>
            </a:r>
          </a:p>
          <a:p>
            <a:r>
              <a:rPr lang="en-US" sz="1200" dirty="0">
                <a:solidFill>
                  <a:srgbClr val="0070C0"/>
                </a:solidFill>
              </a:rPr>
              <a:t>  logout() {</a:t>
            </a:r>
          </a:p>
          <a:p>
            <a:r>
              <a:rPr lang="en-US" sz="1200" dirty="0">
                <a:solidFill>
                  <a:srgbClr val="0070C0"/>
                </a:solidFill>
              </a:rPr>
              <a:t>      </a:t>
            </a:r>
            <a:r>
              <a:rPr lang="en-US" sz="1200" dirty="0" err="1">
                <a:solidFill>
                  <a:srgbClr val="0070C0"/>
                </a:solidFill>
              </a:rPr>
              <a:t>this.appService.setUserLoggedIn</a:t>
            </a:r>
            <a:r>
              <a:rPr lang="en-US" sz="1200" dirty="0">
                <a:solidFill>
                  <a:srgbClr val="0070C0"/>
                </a:solidFill>
              </a:rPr>
              <a:t>(false);</a:t>
            </a:r>
          </a:p>
          <a:p>
            <a:r>
              <a:rPr lang="en-US" sz="1200" dirty="0">
                <a:solidFill>
                  <a:srgbClr val="0070C0"/>
                </a:solidFill>
              </a:rPr>
              <a:t>    }</a:t>
            </a:r>
          </a:p>
          <a:p>
            <a:endParaRPr lang="en-US" sz="1200" dirty="0">
              <a:solidFill>
                <a:srgbClr val="0070C0"/>
              </a:solidFill>
            </a:endParaRPr>
          </a:p>
          <a:p>
            <a:r>
              <a:rPr lang="en-US" sz="1200" dirty="0">
                <a:solidFill>
                  <a:srgbClr val="0070C0"/>
                </a:solidFill>
              </a:rPr>
              <a:t>}</a:t>
            </a:r>
          </a:p>
        </p:txBody>
      </p:sp>
      <p:sp>
        <p:nvSpPr>
          <p:cNvPr id="8" name="TextBox 7">
            <a:extLst>
              <a:ext uri="{FF2B5EF4-FFF2-40B4-BE49-F238E27FC236}">
                <a16:creationId xmlns:a16="http://schemas.microsoft.com/office/drawing/2014/main" id="{E1DABB16-3B99-114B-AE12-DAF4CFA650F3}"/>
              </a:ext>
            </a:extLst>
          </p:cNvPr>
          <p:cNvSpPr txBox="1"/>
          <p:nvPr/>
        </p:nvSpPr>
        <p:spPr>
          <a:xfrm>
            <a:off x="8251494" y="3819914"/>
            <a:ext cx="3940506" cy="2862322"/>
          </a:xfrm>
          <a:prstGeom prst="rect">
            <a:avLst/>
          </a:prstGeom>
          <a:noFill/>
        </p:spPr>
        <p:txBody>
          <a:bodyPr wrap="square" rtlCol="0">
            <a:spAutoFit/>
          </a:bodyPr>
          <a:lstStyle/>
          <a:p>
            <a:r>
              <a:rPr lang="en-US" sz="1200" dirty="0">
                <a:solidFill>
                  <a:srgbClr val="7030A0"/>
                </a:solidFill>
              </a:rPr>
              <a:t>//Footer Component</a:t>
            </a:r>
          </a:p>
          <a:p>
            <a:r>
              <a:rPr lang="en-US" sz="1200" dirty="0">
                <a:solidFill>
                  <a:srgbClr val="0070C0"/>
                </a:solidFill>
              </a:rPr>
              <a:t>export class </a:t>
            </a:r>
            <a:r>
              <a:rPr lang="en-US" sz="1200" dirty="0" err="1">
                <a:solidFill>
                  <a:srgbClr val="0070C0"/>
                </a:solidFill>
              </a:rPr>
              <a:t>FooterComponent</a:t>
            </a:r>
            <a:r>
              <a:rPr lang="en-US" sz="1200" dirty="0">
                <a:solidFill>
                  <a:srgbClr val="0070C0"/>
                </a:solidFill>
              </a:rPr>
              <a:t> implements </a:t>
            </a:r>
            <a:r>
              <a:rPr lang="en-US" sz="1200" dirty="0" err="1">
                <a:solidFill>
                  <a:srgbClr val="0070C0"/>
                </a:solidFill>
              </a:rPr>
              <a:t>OnInit</a:t>
            </a:r>
            <a:r>
              <a:rPr lang="en-US" sz="1200" dirty="0">
                <a:solidFill>
                  <a:srgbClr val="0070C0"/>
                </a:solidFill>
              </a:rPr>
              <a:t> {</a:t>
            </a:r>
          </a:p>
          <a:p>
            <a:endParaRPr lang="en-US" sz="1200" dirty="0">
              <a:solidFill>
                <a:srgbClr val="0070C0"/>
              </a:solidFill>
            </a:endParaRPr>
          </a:p>
          <a:p>
            <a:r>
              <a:rPr lang="en-US" sz="1200" dirty="0">
                <a:solidFill>
                  <a:srgbClr val="0070C0"/>
                </a:solidFill>
              </a:rPr>
              <a:t>  constructor(private </a:t>
            </a:r>
            <a:r>
              <a:rPr lang="en-US" sz="1200" dirty="0" err="1">
                <a:solidFill>
                  <a:srgbClr val="0070C0"/>
                </a:solidFill>
              </a:rPr>
              <a:t>appService</a:t>
            </a:r>
            <a:r>
              <a:rPr lang="en-US" sz="1200" dirty="0">
                <a:solidFill>
                  <a:srgbClr val="0070C0"/>
                </a:solidFill>
              </a:rPr>
              <a:t>: AppService) { }</a:t>
            </a:r>
          </a:p>
          <a:p>
            <a:r>
              <a:rPr lang="en-US" sz="1200" dirty="0">
                <a:solidFill>
                  <a:srgbClr val="0070C0"/>
                </a:solidFill>
              </a:rPr>
              <a:t>  </a:t>
            </a:r>
            <a:r>
              <a:rPr lang="en-US" sz="1200" dirty="0" err="1">
                <a:solidFill>
                  <a:srgbClr val="0070C0"/>
                </a:solidFill>
              </a:rPr>
              <a:t>isUserLoggedIn</a:t>
            </a:r>
            <a:r>
              <a:rPr lang="en-US" sz="1200" dirty="0">
                <a:solidFill>
                  <a:srgbClr val="0070C0"/>
                </a:solidFill>
              </a:rPr>
              <a:t>: </a:t>
            </a:r>
            <a:r>
              <a:rPr lang="en-US" sz="1200" dirty="0" err="1">
                <a:solidFill>
                  <a:srgbClr val="0070C0"/>
                </a:solidFill>
              </a:rPr>
              <a:t>boolean</a:t>
            </a:r>
            <a:r>
              <a:rPr lang="en-US" sz="1200" dirty="0">
                <a:solidFill>
                  <a:srgbClr val="0070C0"/>
                </a:solidFill>
              </a:rPr>
              <a:t>;</a:t>
            </a:r>
          </a:p>
          <a:p>
            <a:endParaRPr lang="en-US" sz="1200" dirty="0">
              <a:solidFill>
                <a:srgbClr val="0070C0"/>
              </a:solidFill>
            </a:endParaRPr>
          </a:p>
          <a:p>
            <a:r>
              <a:rPr lang="en-US" sz="1200" dirty="0">
                <a:solidFill>
                  <a:srgbClr val="0070C0"/>
                </a:solidFill>
              </a:rPr>
              <a:t>  </a:t>
            </a:r>
            <a:r>
              <a:rPr lang="en-US" sz="1200" dirty="0" err="1">
                <a:solidFill>
                  <a:srgbClr val="0070C0"/>
                </a:solidFill>
              </a:rPr>
              <a:t>ngOnInit</a:t>
            </a:r>
            <a:r>
              <a:rPr lang="en-US" sz="1200" dirty="0">
                <a:solidFill>
                  <a:srgbClr val="0070C0"/>
                </a:solidFill>
              </a:rPr>
              <a:t>() {</a:t>
            </a:r>
          </a:p>
          <a:p>
            <a:r>
              <a:rPr lang="en-US" sz="1200" dirty="0">
                <a:solidFill>
                  <a:srgbClr val="0070C0"/>
                </a:solidFill>
              </a:rPr>
              <a:t>    </a:t>
            </a:r>
            <a:r>
              <a:rPr lang="en-US" sz="1200" dirty="0" err="1">
                <a:solidFill>
                  <a:srgbClr val="0070C0"/>
                </a:solidFill>
              </a:rPr>
              <a:t>this.appService.isUserLoggedIn.subscribe</a:t>
            </a:r>
            <a:r>
              <a:rPr lang="en-US" sz="1200" dirty="0">
                <a:solidFill>
                  <a:srgbClr val="0070C0"/>
                </a:solidFill>
              </a:rPr>
              <a:t>((</a:t>
            </a:r>
            <a:r>
              <a:rPr lang="en-US" sz="1200" dirty="0" err="1">
                <a:solidFill>
                  <a:srgbClr val="0070C0"/>
                </a:solidFill>
              </a:rPr>
              <a:t>userLoggedIn</a:t>
            </a:r>
            <a:r>
              <a:rPr lang="en-US" sz="1200" dirty="0">
                <a:solidFill>
                  <a:srgbClr val="0070C0"/>
                </a:solidFill>
              </a:rPr>
              <a:t>: </a:t>
            </a:r>
            <a:r>
              <a:rPr lang="en-US" sz="1200" dirty="0" err="1">
                <a:solidFill>
                  <a:srgbClr val="0070C0"/>
                </a:solidFill>
              </a:rPr>
              <a:t>boolean</a:t>
            </a:r>
            <a:r>
              <a:rPr lang="en-US" sz="1200" dirty="0">
                <a:solidFill>
                  <a:srgbClr val="0070C0"/>
                </a:solidFill>
              </a:rPr>
              <a:t>) =&gt; {</a:t>
            </a:r>
          </a:p>
          <a:p>
            <a:r>
              <a:rPr lang="en-US" sz="1200" dirty="0">
                <a:solidFill>
                  <a:srgbClr val="0070C0"/>
                </a:solidFill>
              </a:rPr>
              <a:t>        </a:t>
            </a:r>
            <a:r>
              <a:rPr lang="en-US" sz="1200" dirty="0" err="1">
                <a:solidFill>
                  <a:srgbClr val="0070C0"/>
                </a:solidFill>
              </a:rPr>
              <a:t>this.isUserLoggedIn</a:t>
            </a:r>
            <a:r>
              <a:rPr lang="en-US" sz="1200" dirty="0">
                <a:solidFill>
                  <a:srgbClr val="0070C0"/>
                </a:solidFill>
              </a:rPr>
              <a:t> = </a:t>
            </a:r>
            <a:r>
              <a:rPr lang="en-US" sz="1200" dirty="0" err="1">
                <a:solidFill>
                  <a:srgbClr val="0070C0"/>
                </a:solidFill>
              </a:rPr>
              <a:t>userLoggedIn</a:t>
            </a:r>
            <a:r>
              <a:rPr lang="en-US" sz="1200" dirty="0">
                <a:solidFill>
                  <a:srgbClr val="0070C0"/>
                </a:solidFill>
              </a:rPr>
              <a:t>;</a:t>
            </a:r>
          </a:p>
          <a:p>
            <a:r>
              <a:rPr lang="en-US" sz="1200" dirty="0">
                <a:solidFill>
                  <a:srgbClr val="0070C0"/>
                </a:solidFill>
              </a:rPr>
              <a:t>    });</a:t>
            </a:r>
          </a:p>
          <a:p>
            <a:r>
              <a:rPr lang="en-US" sz="1200" dirty="0">
                <a:solidFill>
                  <a:srgbClr val="0070C0"/>
                </a:solidFill>
              </a:rPr>
              <a:t>  }</a:t>
            </a:r>
          </a:p>
          <a:p>
            <a:endParaRPr lang="en-US" sz="1200" dirty="0">
              <a:solidFill>
                <a:srgbClr val="0070C0"/>
              </a:solidFill>
            </a:endParaRPr>
          </a:p>
          <a:p>
            <a:r>
              <a:rPr lang="en-US" sz="1200" dirty="0">
                <a:solidFill>
                  <a:srgbClr val="0070C0"/>
                </a:solidFill>
              </a:rPr>
              <a:t>}</a:t>
            </a:r>
          </a:p>
        </p:txBody>
      </p:sp>
    </p:spTree>
    <p:extLst>
      <p:ext uri="{BB962C8B-B14F-4D97-AF65-F5344CB8AC3E}">
        <p14:creationId xmlns:p14="http://schemas.microsoft.com/office/powerpoint/2010/main" val="25967215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37E8DD-EE15-544A-96C8-6E21825B28B3}"/>
              </a:ext>
            </a:extLst>
          </p:cNvPr>
          <p:cNvSpPr txBox="1"/>
          <p:nvPr/>
        </p:nvSpPr>
        <p:spPr>
          <a:xfrm>
            <a:off x="1016000" y="447040"/>
            <a:ext cx="4458272" cy="523220"/>
          </a:xfrm>
          <a:prstGeom prst="rect">
            <a:avLst/>
          </a:prstGeom>
          <a:noFill/>
        </p:spPr>
        <p:txBody>
          <a:bodyPr wrap="none" rtlCol="0">
            <a:spAutoFit/>
          </a:bodyPr>
          <a:lstStyle/>
          <a:p>
            <a:r>
              <a:rPr lang="en-US" sz="2800" dirty="0">
                <a:solidFill>
                  <a:srgbClr val="7030A0"/>
                </a:solidFill>
              </a:rPr>
              <a:t>Passing data with routes:</a:t>
            </a:r>
          </a:p>
        </p:txBody>
      </p:sp>
      <p:pic>
        <p:nvPicPr>
          <p:cNvPr id="4" name="Picture 3">
            <a:extLst>
              <a:ext uri="{FF2B5EF4-FFF2-40B4-BE49-F238E27FC236}">
                <a16:creationId xmlns:a16="http://schemas.microsoft.com/office/drawing/2014/main" id="{8051F179-9F15-434F-8D5E-AAE8D88A76C1}"/>
              </a:ext>
            </a:extLst>
          </p:cNvPr>
          <p:cNvPicPr>
            <a:picLocks noChangeAspect="1"/>
          </p:cNvPicPr>
          <p:nvPr/>
        </p:nvPicPr>
        <p:blipFill>
          <a:blip r:embed="rId2"/>
          <a:stretch>
            <a:fillRect/>
          </a:stretch>
        </p:blipFill>
        <p:spPr>
          <a:xfrm>
            <a:off x="894080" y="1308100"/>
            <a:ext cx="9306560" cy="5234940"/>
          </a:xfrm>
          <a:prstGeom prst="rect">
            <a:avLst/>
          </a:prstGeom>
        </p:spPr>
      </p:pic>
    </p:spTree>
    <p:extLst>
      <p:ext uri="{BB962C8B-B14F-4D97-AF65-F5344CB8AC3E}">
        <p14:creationId xmlns:p14="http://schemas.microsoft.com/office/powerpoint/2010/main" val="11216983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4D6FFC-F02B-864A-89A9-B95CB47DAE8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280118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A04CE8-F2BF-CB43-B72C-A6A35E258D9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02016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75CC1E-1FC1-8F42-B23B-88283ECAA967}"/>
              </a:ext>
            </a:extLst>
          </p:cNvPr>
          <p:cNvSpPr txBox="1"/>
          <p:nvPr/>
        </p:nvSpPr>
        <p:spPr>
          <a:xfrm>
            <a:off x="822960" y="538480"/>
            <a:ext cx="10868681" cy="2246769"/>
          </a:xfrm>
          <a:prstGeom prst="rect">
            <a:avLst/>
          </a:prstGeom>
          <a:noFill/>
        </p:spPr>
        <p:txBody>
          <a:bodyPr wrap="none" rtlCol="0">
            <a:spAutoFit/>
          </a:bodyPr>
          <a:lstStyle/>
          <a:p>
            <a:r>
              <a:rPr lang="en-US" sz="2800" dirty="0"/>
              <a:t>New Method using route/state:</a:t>
            </a:r>
          </a:p>
          <a:p>
            <a:endParaRPr lang="en-US" sz="1400" dirty="0"/>
          </a:p>
          <a:p>
            <a:r>
              <a:rPr lang="en-US" sz="1400" dirty="0"/>
              <a:t>Note: Need to check</a:t>
            </a:r>
          </a:p>
          <a:p>
            <a:endParaRPr lang="en-US" sz="1400" dirty="0"/>
          </a:p>
          <a:p>
            <a:r>
              <a:rPr lang="en-US" sz="1400" dirty="0"/>
              <a:t>//source</a:t>
            </a:r>
          </a:p>
          <a:p>
            <a:r>
              <a:rPr lang="en-IN" sz="1400" dirty="0" err="1"/>
              <a:t>this.router.navigate</a:t>
            </a:r>
            <a:r>
              <a:rPr lang="en-IN" sz="1400" dirty="0"/>
              <a:t>([‘home'], { state: { title: ‘</a:t>
            </a:r>
            <a:r>
              <a:rPr lang="en-IN" sz="1400" dirty="0" err="1"/>
              <a:t>BlaBla</a:t>
            </a:r>
            <a:r>
              <a:rPr lang="en-IN" sz="1400" dirty="0"/>
              <a:t>' } });</a:t>
            </a:r>
          </a:p>
          <a:p>
            <a:endParaRPr lang="en-IN" sz="1400" dirty="0"/>
          </a:p>
          <a:p>
            <a:r>
              <a:rPr lang="en-IN" sz="1400" dirty="0"/>
              <a:t>//destination</a:t>
            </a:r>
          </a:p>
          <a:p>
            <a:r>
              <a:rPr lang="en-IN" sz="1400" dirty="0"/>
              <a:t>constructor(private router: Router) { </a:t>
            </a:r>
            <a:r>
              <a:rPr lang="en-IN" sz="1400" dirty="0" err="1"/>
              <a:t>console.log</a:t>
            </a:r>
            <a:r>
              <a:rPr lang="en-IN" sz="1400" dirty="0"/>
              <a:t>(</a:t>
            </a:r>
            <a:r>
              <a:rPr lang="en-IN" sz="1400" dirty="0" err="1"/>
              <a:t>this.router.getCurrentNavigation</a:t>
            </a:r>
            <a:r>
              <a:rPr lang="en-IN" sz="1400" dirty="0"/>
              <a:t>().</a:t>
            </a:r>
            <a:r>
              <a:rPr lang="en-IN" sz="1400" dirty="0" err="1"/>
              <a:t>extras.state.title</a:t>
            </a:r>
            <a:r>
              <a:rPr lang="en-IN" sz="1400" dirty="0"/>
              <a:t>); // should log out ‘</a:t>
            </a:r>
            <a:r>
              <a:rPr lang="en-IN" sz="1400" dirty="0" err="1"/>
              <a:t>BlaBla</a:t>
            </a:r>
            <a:r>
              <a:rPr lang="en-IN" sz="1400" dirty="0"/>
              <a:t>' }</a:t>
            </a:r>
            <a:endParaRPr lang="en-US" sz="1400" dirty="0"/>
          </a:p>
        </p:txBody>
      </p:sp>
    </p:spTree>
    <p:extLst>
      <p:ext uri="{BB962C8B-B14F-4D97-AF65-F5344CB8AC3E}">
        <p14:creationId xmlns:p14="http://schemas.microsoft.com/office/powerpoint/2010/main" val="1107171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D196F-3B27-E140-BAA9-6AA0D830DE3D}"/>
              </a:ext>
            </a:extLst>
          </p:cNvPr>
          <p:cNvSpPr>
            <a:spLocks noGrp="1"/>
          </p:cNvSpPr>
          <p:nvPr>
            <p:ph type="title"/>
          </p:nvPr>
        </p:nvSpPr>
        <p:spPr>
          <a:xfrm>
            <a:off x="838200" y="141192"/>
            <a:ext cx="10515600" cy="745218"/>
          </a:xfrm>
        </p:spPr>
        <p:txBody>
          <a:bodyPr/>
          <a:lstStyle/>
          <a:p>
            <a:r>
              <a:rPr lang="en-IN" dirty="0"/>
              <a:t>One Way Binding</a:t>
            </a:r>
            <a:endParaRPr lang="en-US" dirty="0"/>
          </a:p>
        </p:txBody>
      </p:sp>
      <p:sp>
        <p:nvSpPr>
          <p:cNvPr id="4" name="TextBox 3">
            <a:extLst>
              <a:ext uri="{FF2B5EF4-FFF2-40B4-BE49-F238E27FC236}">
                <a16:creationId xmlns:a16="http://schemas.microsoft.com/office/drawing/2014/main" id="{3599505A-6D72-D540-A6D6-392C7C16A10B}"/>
              </a:ext>
            </a:extLst>
          </p:cNvPr>
          <p:cNvSpPr txBox="1"/>
          <p:nvPr/>
        </p:nvSpPr>
        <p:spPr>
          <a:xfrm>
            <a:off x="838200" y="1042616"/>
            <a:ext cx="10597773" cy="338554"/>
          </a:xfrm>
          <a:prstGeom prst="rect">
            <a:avLst/>
          </a:prstGeom>
          <a:noFill/>
        </p:spPr>
        <p:txBody>
          <a:bodyPr wrap="none" rtlCol="0">
            <a:spAutoFit/>
          </a:bodyPr>
          <a:lstStyle/>
          <a:p>
            <a:r>
              <a:rPr lang="en-IN" sz="1600" dirty="0"/>
              <a:t>In one-way binding data flows in one direction. Either from view to component or from component to view.</a:t>
            </a:r>
            <a:endParaRPr lang="en-US" sz="1600" dirty="0"/>
          </a:p>
        </p:txBody>
      </p:sp>
      <p:sp>
        <p:nvSpPr>
          <p:cNvPr id="5" name="TextBox 4">
            <a:extLst>
              <a:ext uri="{FF2B5EF4-FFF2-40B4-BE49-F238E27FC236}">
                <a16:creationId xmlns:a16="http://schemas.microsoft.com/office/drawing/2014/main" id="{C24CDF92-5D22-274B-8E8D-83EA72E73E3B}"/>
              </a:ext>
            </a:extLst>
          </p:cNvPr>
          <p:cNvSpPr txBox="1"/>
          <p:nvPr/>
        </p:nvSpPr>
        <p:spPr>
          <a:xfrm>
            <a:off x="912845" y="1550447"/>
            <a:ext cx="4532010" cy="923330"/>
          </a:xfrm>
          <a:prstGeom prst="rect">
            <a:avLst/>
          </a:prstGeom>
          <a:noFill/>
        </p:spPr>
        <p:txBody>
          <a:bodyPr wrap="none" rtlCol="0">
            <a:spAutoFit/>
          </a:bodyPr>
          <a:lstStyle/>
          <a:p>
            <a:r>
              <a:rPr lang="en-IN" b="1" dirty="0">
                <a:solidFill>
                  <a:srgbClr val="7030A0"/>
                </a:solidFill>
              </a:rPr>
              <a:t>Binding Data From Component to View</a:t>
            </a:r>
          </a:p>
          <a:p>
            <a:pPr marL="342900" indent="-342900">
              <a:buAutoNum type="arabicPeriod"/>
            </a:pPr>
            <a:r>
              <a:rPr lang="en-IN" dirty="0"/>
              <a:t>Interpolation</a:t>
            </a:r>
          </a:p>
          <a:p>
            <a:pPr marL="342900" indent="-342900">
              <a:buAutoNum type="arabicPeriod"/>
            </a:pPr>
            <a:r>
              <a:rPr lang="en-IN" dirty="0"/>
              <a:t>Property Binding</a:t>
            </a:r>
          </a:p>
        </p:txBody>
      </p:sp>
      <p:sp>
        <p:nvSpPr>
          <p:cNvPr id="6" name="TextBox 5">
            <a:extLst>
              <a:ext uri="{FF2B5EF4-FFF2-40B4-BE49-F238E27FC236}">
                <a16:creationId xmlns:a16="http://schemas.microsoft.com/office/drawing/2014/main" id="{6A5E3760-6F4D-7749-9B3F-23C3238AA6CF}"/>
              </a:ext>
            </a:extLst>
          </p:cNvPr>
          <p:cNvSpPr txBox="1"/>
          <p:nvPr/>
        </p:nvSpPr>
        <p:spPr>
          <a:xfrm>
            <a:off x="838200" y="2812331"/>
            <a:ext cx="10832840" cy="3816429"/>
          </a:xfrm>
          <a:prstGeom prst="rect">
            <a:avLst/>
          </a:prstGeom>
          <a:noFill/>
        </p:spPr>
        <p:txBody>
          <a:bodyPr wrap="square" rtlCol="0">
            <a:spAutoFit/>
          </a:bodyPr>
          <a:lstStyle/>
          <a:p>
            <a:r>
              <a:rPr lang="en-US" b="1" dirty="0">
                <a:solidFill>
                  <a:srgbClr val="7030A0"/>
                </a:solidFill>
              </a:rPr>
              <a:t>Interpolation: </a:t>
            </a:r>
            <a:r>
              <a:rPr lang="en-IN" sz="1600" dirty="0"/>
              <a:t>allows us to include expressions as part of any string literal, which we use in our HTML. The angular evaluates the expressions into a string and replaces it in the original string and updates the view.</a:t>
            </a:r>
            <a:endParaRPr lang="en-US" sz="1600" b="1" dirty="0">
              <a:solidFill>
                <a:srgbClr val="7030A0"/>
              </a:solidFill>
            </a:endParaRPr>
          </a:p>
          <a:p>
            <a:pPr fontAlgn="base"/>
            <a:r>
              <a:rPr lang="en-IN" sz="1600" dirty="0"/>
              <a:t>The syntax is as shown below</a:t>
            </a:r>
          </a:p>
          <a:p>
            <a:pPr fontAlgn="base"/>
            <a:r>
              <a:rPr lang="en-IN" sz="1600" dirty="0">
                <a:solidFill>
                  <a:srgbClr val="0070C0"/>
                </a:solidFill>
              </a:rPr>
              <a:t>{{ </a:t>
            </a:r>
            <a:r>
              <a:rPr lang="en-IN" sz="1600" dirty="0" err="1">
                <a:solidFill>
                  <a:srgbClr val="0070C0"/>
                </a:solidFill>
              </a:rPr>
              <a:t>templateExpression</a:t>
            </a:r>
            <a:r>
              <a:rPr lang="en-IN" sz="1600" dirty="0">
                <a:solidFill>
                  <a:srgbClr val="0070C0"/>
                </a:solidFill>
              </a:rPr>
              <a:t> }}    //expression enclosed in double curly braces</a:t>
            </a:r>
          </a:p>
          <a:p>
            <a:r>
              <a:rPr lang="en-US" dirty="0" err="1"/>
              <a:t>Eg</a:t>
            </a:r>
            <a:r>
              <a:rPr lang="en-US" dirty="0"/>
              <a:t>:</a:t>
            </a:r>
          </a:p>
          <a:p>
            <a:r>
              <a:rPr lang="en-IN" sz="1600" dirty="0">
                <a:solidFill>
                  <a:srgbClr val="0070C0"/>
                </a:solidFill>
              </a:rPr>
              <a:t>&lt;div&gt;Welcome,  {{</a:t>
            </a:r>
            <a:r>
              <a:rPr lang="en-IN" sz="1600" dirty="0" err="1">
                <a:solidFill>
                  <a:srgbClr val="0070C0"/>
                </a:solidFill>
              </a:rPr>
              <a:t>firstName</a:t>
            </a:r>
            <a:r>
              <a:rPr lang="en-IN" sz="1600" dirty="0">
                <a:solidFill>
                  <a:srgbClr val="0070C0"/>
                </a:solidFill>
              </a:rPr>
              <a:t>}} {{</a:t>
            </a:r>
            <a:r>
              <a:rPr lang="en-IN" sz="1600" dirty="0" err="1">
                <a:solidFill>
                  <a:srgbClr val="0070C0"/>
                </a:solidFill>
              </a:rPr>
              <a:t>lastName</a:t>
            </a:r>
            <a:r>
              <a:rPr lang="en-IN" sz="1600" dirty="0">
                <a:solidFill>
                  <a:srgbClr val="0070C0"/>
                </a:solidFill>
              </a:rPr>
              <a:t>}}&lt;/div&gt;</a:t>
            </a:r>
          </a:p>
          <a:p>
            <a:endParaRPr lang="en-IN" sz="1600" dirty="0">
              <a:solidFill>
                <a:srgbClr val="0070C0"/>
              </a:solidFill>
            </a:endParaRPr>
          </a:p>
          <a:p>
            <a:r>
              <a:rPr lang="en-IN" dirty="0"/>
              <a:t>Bind to an element property</a:t>
            </a:r>
          </a:p>
          <a:p>
            <a:r>
              <a:rPr lang="en-IN" sz="1600" dirty="0">
                <a:solidFill>
                  <a:srgbClr val="0070C0"/>
                </a:solidFill>
              </a:rPr>
              <a:t>&lt;a </a:t>
            </a:r>
            <a:r>
              <a:rPr lang="en-IN" sz="1600" dirty="0" err="1">
                <a:solidFill>
                  <a:srgbClr val="0070C0"/>
                </a:solidFill>
              </a:rPr>
              <a:t>href</a:t>
            </a:r>
            <a:r>
              <a:rPr lang="en-IN" sz="1600" dirty="0">
                <a:solidFill>
                  <a:srgbClr val="0070C0"/>
                </a:solidFill>
              </a:rPr>
              <a:t>="/product/{{</a:t>
            </a:r>
            <a:r>
              <a:rPr lang="en-IN" sz="1600" dirty="0" err="1">
                <a:solidFill>
                  <a:srgbClr val="0070C0"/>
                </a:solidFill>
              </a:rPr>
              <a:t>productID</a:t>
            </a:r>
            <a:r>
              <a:rPr lang="en-IN" sz="1600" dirty="0">
                <a:solidFill>
                  <a:srgbClr val="0070C0"/>
                </a:solidFill>
              </a:rPr>
              <a:t>}}"&gt;{{</a:t>
            </a:r>
            <a:r>
              <a:rPr lang="en-IN" sz="1600" dirty="0" err="1">
                <a:solidFill>
                  <a:srgbClr val="0070C0"/>
                </a:solidFill>
              </a:rPr>
              <a:t>productName</a:t>
            </a:r>
            <a:r>
              <a:rPr lang="en-IN" sz="1600" dirty="0">
                <a:solidFill>
                  <a:srgbClr val="0070C0"/>
                </a:solidFill>
              </a:rPr>
              <a:t>}}&lt;/a&gt;</a:t>
            </a:r>
          </a:p>
          <a:p>
            <a:endParaRPr lang="en-IN" sz="1600" dirty="0">
              <a:solidFill>
                <a:srgbClr val="0070C0"/>
              </a:solidFill>
            </a:endParaRPr>
          </a:p>
          <a:p>
            <a:r>
              <a:rPr lang="en-IN" dirty="0"/>
              <a:t>The safe navigation operator ( ? )</a:t>
            </a:r>
          </a:p>
          <a:p>
            <a:r>
              <a:rPr lang="en-IN" sz="1400" dirty="0"/>
              <a:t>You can make use of a safe navigation operator ( ? ) to guards against null and undefined values.</a:t>
            </a:r>
          </a:p>
          <a:p>
            <a:r>
              <a:rPr lang="en-IN" sz="1600" dirty="0">
                <a:solidFill>
                  <a:srgbClr val="0070C0"/>
                </a:solidFill>
              </a:rPr>
              <a:t>&lt;p&gt;The item name </a:t>
            </a:r>
            <a:r>
              <a:rPr lang="en-IN" sz="1600" b="1" dirty="0">
                <a:solidFill>
                  <a:srgbClr val="0070C0"/>
                </a:solidFill>
              </a:rPr>
              <a:t>is</a:t>
            </a:r>
            <a:r>
              <a:rPr lang="en-IN" sz="1600" dirty="0">
                <a:solidFill>
                  <a:srgbClr val="0070C0"/>
                </a:solidFill>
              </a:rPr>
              <a:t>: {{</a:t>
            </a:r>
            <a:r>
              <a:rPr lang="en-IN" sz="1600" dirty="0" err="1">
                <a:solidFill>
                  <a:srgbClr val="0070C0"/>
                </a:solidFill>
              </a:rPr>
              <a:t>nullItem</a:t>
            </a:r>
            <a:r>
              <a:rPr lang="en-IN" sz="1600" dirty="0">
                <a:solidFill>
                  <a:srgbClr val="0070C0"/>
                </a:solidFill>
              </a:rPr>
              <a:t>?.Name}}&lt;/p&gt;   </a:t>
            </a:r>
          </a:p>
          <a:p>
            <a:endParaRPr lang="en-IN" sz="1600" dirty="0">
              <a:solidFill>
                <a:srgbClr val="0070C0"/>
              </a:solidFill>
            </a:endParaRPr>
          </a:p>
          <a:p>
            <a:endParaRPr lang="en-US" sz="1200" dirty="0">
              <a:solidFill>
                <a:srgbClr val="0070C0"/>
              </a:solidFill>
            </a:endParaRPr>
          </a:p>
        </p:txBody>
      </p:sp>
    </p:spTree>
    <p:extLst>
      <p:ext uri="{BB962C8B-B14F-4D97-AF65-F5344CB8AC3E}">
        <p14:creationId xmlns:p14="http://schemas.microsoft.com/office/powerpoint/2010/main" val="20993122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85E735-C156-D147-9F16-A9860C48502E}"/>
              </a:ext>
            </a:extLst>
          </p:cNvPr>
          <p:cNvSpPr txBox="1"/>
          <p:nvPr/>
        </p:nvSpPr>
        <p:spPr>
          <a:xfrm>
            <a:off x="965200" y="263267"/>
            <a:ext cx="1023037" cy="461665"/>
          </a:xfrm>
          <a:prstGeom prst="rect">
            <a:avLst/>
          </a:prstGeom>
          <a:noFill/>
        </p:spPr>
        <p:txBody>
          <a:bodyPr wrap="none" rtlCol="0">
            <a:spAutoFit/>
          </a:bodyPr>
          <a:lstStyle/>
          <a:p>
            <a:r>
              <a:rPr lang="en-US" sz="2400" dirty="0">
                <a:solidFill>
                  <a:srgbClr val="7030A0"/>
                </a:solidFill>
              </a:rPr>
              <a:t>Rx JS</a:t>
            </a:r>
          </a:p>
        </p:txBody>
      </p:sp>
      <p:sp>
        <p:nvSpPr>
          <p:cNvPr id="3" name="TextBox 2">
            <a:extLst>
              <a:ext uri="{FF2B5EF4-FFF2-40B4-BE49-F238E27FC236}">
                <a16:creationId xmlns:a16="http://schemas.microsoft.com/office/drawing/2014/main" id="{A35D4024-0728-4947-9DFC-9D78E8FFC04D}"/>
              </a:ext>
            </a:extLst>
          </p:cNvPr>
          <p:cNvSpPr txBox="1"/>
          <p:nvPr/>
        </p:nvSpPr>
        <p:spPr>
          <a:xfrm>
            <a:off x="863600" y="724932"/>
            <a:ext cx="6776720" cy="1815882"/>
          </a:xfrm>
          <a:prstGeom prst="rect">
            <a:avLst/>
          </a:prstGeom>
          <a:noFill/>
        </p:spPr>
        <p:txBody>
          <a:bodyPr wrap="square" rtlCol="0">
            <a:spAutoFit/>
          </a:bodyPr>
          <a:lstStyle/>
          <a:p>
            <a:r>
              <a:rPr lang="en-IN" sz="1400" b="1" dirty="0"/>
              <a:t>Observables</a:t>
            </a:r>
            <a:r>
              <a:rPr lang="en-IN" sz="1400" dirty="0"/>
              <a:t> provide support for passing messages between parts of your application. They are used frequently in Angular and are the recommended technique for event handling, asynchronous programming, and handling multiple values.</a:t>
            </a:r>
          </a:p>
          <a:p>
            <a:r>
              <a:rPr lang="en-IN" sz="1400" b="1" dirty="0"/>
              <a:t>Observer</a:t>
            </a:r>
            <a:r>
              <a:rPr lang="en-IN" sz="1400" dirty="0"/>
              <a:t> pattern is a software design pattern in which an object, called the </a:t>
            </a:r>
            <a:r>
              <a:rPr lang="en-IN" sz="1400" i="1" dirty="0"/>
              <a:t>subject</a:t>
            </a:r>
            <a:r>
              <a:rPr lang="en-IN" sz="1400" dirty="0"/>
              <a:t>, maintains a list of its dependents, called </a:t>
            </a:r>
            <a:r>
              <a:rPr lang="en-IN" sz="1400" i="1" dirty="0"/>
              <a:t>observers</a:t>
            </a:r>
            <a:r>
              <a:rPr lang="en-IN" sz="1400" dirty="0"/>
              <a:t>, and notifies them automatically of state changes. This pattern is similar (but not identical) to the </a:t>
            </a:r>
            <a:r>
              <a:rPr lang="en-IN" sz="1400" dirty="0">
                <a:hlinkClick r:id="rId2"/>
              </a:rPr>
              <a:t>publish/subscribe</a:t>
            </a:r>
            <a:r>
              <a:rPr lang="en-IN" sz="1400" dirty="0"/>
              <a:t> design pattern.</a:t>
            </a:r>
            <a:endParaRPr lang="en-IN" sz="1050" dirty="0"/>
          </a:p>
        </p:txBody>
      </p:sp>
      <p:pic>
        <p:nvPicPr>
          <p:cNvPr id="5" name="Picture 4">
            <a:extLst>
              <a:ext uri="{FF2B5EF4-FFF2-40B4-BE49-F238E27FC236}">
                <a16:creationId xmlns:a16="http://schemas.microsoft.com/office/drawing/2014/main" id="{29A37272-5CC6-DB40-974A-CC81C347FC7D}"/>
              </a:ext>
            </a:extLst>
          </p:cNvPr>
          <p:cNvPicPr>
            <a:picLocks noChangeAspect="1"/>
          </p:cNvPicPr>
          <p:nvPr/>
        </p:nvPicPr>
        <p:blipFill>
          <a:blip r:embed="rId3"/>
          <a:stretch>
            <a:fillRect/>
          </a:stretch>
        </p:blipFill>
        <p:spPr>
          <a:xfrm>
            <a:off x="7640320" y="357094"/>
            <a:ext cx="4476752" cy="2038350"/>
          </a:xfrm>
          <a:prstGeom prst="rect">
            <a:avLst/>
          </a:prstGeom>
        </p:spPr>
      </p:pic>
      <p:sp>
        <p:nvSpPr>
          <p:cNvPr id="6" name="TextBox 5">
            <a:extLst>
              <a:ext uri="{FF2B5EF4-FFF2-40B4-BE49-F238E27FC236}">
                <a16:creationId xmlns:a16="http://schemas.microsoft.com/office/drawing/2014/main" id="{732623C7-6643-AB40-996D-80E7ECCC454D}"/>
              </a:ext>
            </a:extLst>
          </p:cNvPr>
          <p:cNvSpPr txBox="1"/>
          <p:nvPr/>
        </p:nvSpPr>
        <p:spPr>
          <a:xfrm>
            <a:off x="863600" y="2549128"/>
            <a:ext cx="11135360" cy="4308872"/>
          </a:xfrm>
          <a:prstGeom prst="rect">
            <a:avLst/>
          </a:prstGeom>
          <a:noFill/>
        </p:spPr>
        <p:txBody>
          <a:bodyPr wrap="square" rtlCol="0">
            <a:spAutoFit/>
          </a:bodyPr>
          <a:lstStyle/>
          <a:p>
            <a:r>
              <a:rPr lang="en-IN" sz="1400" b="1" dirty="0">
                <a:solidFill>
                  <a:srgbClr val="7030A0"/>
                </a:solidFill>
              </a:rPr>
              <a:t>Major Components:</a:t>
            </a:r>
          </a:p>
          <a:p>
            <a:endParaRPr lang="en-IN" sz="1400" b="1" dirty="0"/>
          </a:p>
          <a:p>
            <a:r>
              <a:rPr lang="en-IN" sz="1200" b="1" dirty="0">
                <a:solidFill>
                  <a:srgbClr val="7030A0"/>
                </a:solidFill>
              </a:rPr>
              <a:t>Observable</a:t>
            </a:r>
          </a:p>
          <a:p>
            <a:r>
              <a:rPr lang="en-IN" sz="1200" dirty="0"/>
              <a:t>An observable is a function that creates an observer and attaches it to the source where values are expected, for example, clicks, mouse events from a </a:t>
            </a:r>
            <a:r>
              <a:rPr lang="en-IN" sz="1200" dirty="0" err="1"/>
              <a:t>dom</a:t>
            </a:r>
            <a:r>
              <a:rPr lang="en-IN" sz="1200" dirty="0"/>
              <a:t> element or an Http request, etc.</a:t>
            </a:r>
          </a:p>
          <a:p>
            <a:endParaRPr lang="en-IN" sz="1400" dirty="0"/>
          </a:p>
          <a:p>
            <a:r>
              <a:rPr lang="en-IN" sz="1200" b="1" dirty="0">
                <a:solidFill>
                  <a:srgbClr val="7030A0"/>
                </a:solidFill>
              </a:rPr>
              <a:t>Observer</a:t>
            </a:r>
            <a:endParaRPr lang="en-IN" sz="1600" b="1" dirty="0">
              <a:solidFill>
                <a:srgbClr val="7030A0"/>
              </a:solidFill>
            </a:endParaRPr>
          </a:p>
          <a:p>
            <a:r>
              <a:rPr lang="en-IN" sz="1200" dirty="0"/>
              <a:t>It is an object with next(), error() and complete() methods, that will get called when there is interaction to the with the observable i.e. the source interacts for an example button click, Http request, etc.</a:t>
            </a:r>
          </a:p>
          <a:p>
            <a:endParaRPr lang="en-IN" sz="1400" dirty="0"/>
          </a:p>
          <a:p>
            <a:r>
              <a:rPr lang="en-IN" sz="1200" b="1" dirty="0">
                <a:solidFill>
                  <a:srgbClr val="7030A0"/>
                </a:solidFill>
              </a:rPr>
              <a:t>Subscription</a:t>
            </a:r>
          </a:p>
          <a:p>
            <a:r>
              <a:rPr lang="en-IN" sz="1200" dirty="0"/>
              <a:t>When the observable is created, to execute the observable we need to subscribe to it. It can also be used to cancel the execution.</a:t>
            </a:r>
          </a:p>
          <a:p>
            <a:endParaRPr lang="en-IN" sz="1400" dirty="0"/>
          </a:p>
          <a:p>
            <a:r>
              <a:rPr lang="en-IN" sz="1200" b="1" dirty="0">
                <a:solidFill>
                  <a:srgbClr val="7030A0"/>
                </a:solidFill>
              </a:rPr>
              <a:t>Operators</a:t>
            </a:r>
          </a:p>
          <a:p>
            <a:r>
              <a:rPr lang="en-IN" sz="1200" dirty="0"/>
              <a:t>An operator is a pure function that takes in observable as input and the output is also an observable.</a:t>
            </a:r>
          </a:p>
          <a:p>
            <a:endParaRPr lang="en-IN" sz="1200" dirty="0"/>
          </a:p>
          <a:p>
            <a:r>
              <a:rPr lang="en-IN" sz="1200" b="1" dirty="0">
                <a:solidFill>
                  <a:srgbClr val="7030A0"/>
                </a:solidFill>
              </a:rPr>
              <a:t>Subject</a:t>
            </a:r>
          </a:p>
          <a:p>
            <a:r>
              <a:rPr lang="en-IN" sz="1200" dirty="0"/>
              <a:t>A subject is an observable that can multicast i.e. talk to many observers. Consider a button with an event listener, the function attached to the event using </a:t>
            </a:r>
            <a:r>
              <a:rPr lang="en-IN" sz="1200" dirty="0" err="1"/>
              <a:t>addlistener</a:t>
            </a:r>
            <a:r>
              <a:rPr lang="en-IN" sz="1200" dirty="0"/>
              <a:t> is called every time the user clicks on the button similar functionality goes for subject too.</a:t>
            </a:r>
          </a:p>
          <a:p>
            <a:endParaRPr lang="en-IN" sz="1200" dirty="0"/>
          </a:p>
          <a:p>
            <a:r>
              <a:rPr lang="en-IN" sz="1200" b="1" dirty="0">
                <a:solidFill>
                  <a:srgbClr val="7030A0"/>
                </a:solidFill>
              </a:rPr>
              <a:t>Schedulers</a:t>
            </a:r>
          </a:p>
          <a:p>
            <a:r>
              <a:rPr lang="en-IN" sz="1200" dirty="0"/>
              <a:t>A scheduler controls the execution of when the subscription has to start and notified.</a:t>
            </a:r>
            <a:endParaRPr lang="en-IN" sz="1400" dirty="0"/>
          </a:p>
        </p:txBody>
      </p:sp>
    </p:spTree>
    <p:extLst>
      <p:ext uri="{BB962C8B-B14F-4D97-AF65-F5344CB8AC3E}">
        <p14:creationId xmlns:p14="http://schemas.microsoft.com/office/powerpoint/2010/main" val="28614491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CD4F42-ADE7-C14F-ADD7-A9DA98B2024D}"/>
              </a:ext>
            </a:extLst>
          </p:cNvPr>
          <p:cNvSpPr txBox="1"/>
          <p:nvPr/>
        </p:nvSpPr>
        <p:spPr>
          <a:xfrm>
            <a:off x="1026160" y="314960"/>
            <a:ext cx="184731" cy="369332"/>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D7A24F40-C69B-4646-B9E2-E0F0AFBC02CD}"/>
              </a:ext>
            </a:extLst>
          </p:cNvPr>
          <p:cNvSpPr txBox="1"/>
          <p:nvPr/>
        </p:nvSpPr>
        <p:spPr>
          <a:xfrm>
            <a:off x="934721" y="314960"/>
            <a:ext cx="5029200" cy="6401753"/>
          </a:xfrm>
          <a:prstGeom prst="rect">
            <a:avLst/>
          </a:prstGeom>
          <a:noFill/>
        </p:spPr>
        <p:txBody>
          <a:bodyPr wrap="square" rtlCol="0">
            <a:spAutoFit/>
          </a:bodyPr>
          <a:lstStyle/>
          <a:p>
            <a:r>
              <a:rPr lang="en-US" sz="1200" dirty="0">
                <a:solidFill>
                  <a:srgbClr val="7030A0"/>
                </a:solidFill>
              </a:rPr>
              <a:t>//creating observable</a:t>
            </a:r>
          </a:p>
          <a:p>
            <a:r>
              <a:rPr lang="en-US" sz="1200" dirty="0">
                <a:solidFill>
                  <a:srgbClr val="0070C0"/>
                </a:solidFill>
              </a:rPr>
              <a:t>of(...items)    </a:t>
            </a:r>
            <a:r>
              <a:rPr lang="en-US" sz="1200" dirty="0"/>
              <a:t>//Returns an Observable instance that synchronously delivers the values provided as arguments.</a:t>
            </a:r>
          </a:p>
          <a:p>
            <a:r>
              <a:rPr lang="en-US" sz="1200" dirty="0">
                <a:solidFill>
                  <a:srgbClr val="0070C0"/>
                </a:solidFill>
              </a:rPr>
              <a:t>from(</a:t>
            </a:r>
            <a:r>
              <a:rPr lang="en-US" sz="1200" dirty="0" err="1">
                <a:solidFill>
                  <a:srgbClr val="0070C0"/>
                </a:solidFill>
              </a:rPr>
              <a:t>iterable</a:t>
            </a:r>
            <a:r>
              <a:rPr lang="en-US" sz="1200" dirty="0">
                <a:solidFill>
                  <a:srgbClr val="0070C0"/>
                </a:solidFill>
              </a:rPr>
              <a:t>)   </a:t>
            </a:r>
            <a:r>
              <a:rPr lang="en-US" sz="1200" dirty="0"/>
              <a:t>//Converts its argument to an Observable instance. This method is commonly used to convert an array to an observable.</a:t>
            </a:r>
          </a:p>
          <a:p>
            <a:endParaRPr lang="en-US" sz="1200" dirty="0"/>
          </a:p>
          <a:p>
            <a:r>
              <a:rPr lang="en-US" sz="1200" dirty="0">
                <a:solidFill>
                  <a:srgbClr val="7030A0"/>
                </a:solidFill>
              </a:rPr>
              <a:t>//Create simple observable that emits values using </a:t>
            </a:r>
            <a:r>
              <a:rPr lang="en-US" sz="1200" b="1" dirty="0">
                <a:solidFill>
                  <a:srgbClr val="7030A0"/>
                </a:solidFill>
              </a:rPr>
              <a:t>of</a:t>
            </a:r>
            <a:r>
              <a:rPr lang="en-US" sz="1200" dirty="0">
                <a:solidFill>
                  <a:srgbClr val="7030A0"/>
                </a:solidFill>
              </a:rPr>
              <a:t> method</a:t>
            </a:r>
          </a:p>
          <a:p>
            <a:r>
              <a:rPr lang="en-US" sz="1200" dirty="0">
                <a:solidFill>
                  <a:srgbClr val="0070C0"/>
                </a:solidFill>
              </a:rPr>
              <a:t>const </a:t>
            </a:r>
            <a:r>
              <a:rPr lang="en-US" sz="1200" dirty="0" err="1">
                <a:solidFill>
                  <a:srgbClr val="0070C0"/>
                </a:solidFill>
              </a:rPr>
              <a:t>myObservable</a:t>
            </a:r>
            <a:r>
              <a:rPr lang="en-US" sz="1200" dirty="0">
                <a:solidFill>
                  <a:srgbClr val="0070C0"/>
                </a:solidFill>
              </a:rPr>
              <a:t> = of(1, 2, 3);</a:t>
            </a:r>
          </a:p>
          <a:p>
            <a:endParaRPr lang="en-US" sz="1200" dirty="0">
              <a:solidFill>
                <a:srgbClr val="7030A0"/>
              </a:solidFill>
            </a:endParaRPr>
          </a:p>
          <a:p>
            <a:r>
              <a:rPr lang="en-US" sz="1200" dirty="0">
                <a:solidFill>
                  <a:srgbClr val="7030A0"/>
                </a:solidFill>
              </a:rPr>
              <a:t>// Create observer object</a:t>
            </a:r>
          </a:p>
          <a:p>
            <a:r>
              <a:rPr lang="en-US" sz="1200" dirty="0">
                <a:solidFill>
                  <a:srgbClr val="0070C0"/>
                </a:solidFill>
              </a:rPr>
              <a:t>const </a:t>
            </a:r>
            <a:r>
              <a:rPr lang="en-US" sz="1200" dirty="0" err="1">
                <a:solidFill>
                  <a:srgbClr val="0070C0"/>
                </a:solidFill>
              </a:rPr>
              <a:t>myObserver</a:t>
            </a:r>
            <a:r>
              <a:rPr lang="en-US" sz="1200" dirty="0">
                <a:solidFill>
                  <a:srgbClr val="0070C0"/>
                </a:solidFill>
              </a:rPr>
              <a:t> ={</a:t>
            </a:r>
          </a:p>
          <a:p>
            <a:r>
              <a:rPr lang="en-US" sz="1200" dirty="0">
                <a:solidFill>
                  <a:srgbClr val="0070C0"/>
                </a:solidFill>
              </a:rPr>
              <a:t>  next: x =&gt; </a:t>
            </a:r>
            <a:r>
              <a:rPr lang="en-US" sz="1200" dirty="0" err="1">
                <a:solidFill>
                  <a:srgbClr val="0070C0"/>
                </a:solidFill>
              </a:rPr>
              <a:t>console.log</a:t>
            </a:r>
            <a:r>
              <a:rPr lang="en-US" sz="1200" dirty="0">
                <a:solidFill>
                  <a:srgbClr val="0070C0"/>
                </a:solidFill>
              </a:rPr>
              <a:t>('Observer got a next value: ' + x),</a:t>
            </a:r>
          </a:p>
          <a:p>
            <a:r>
              <a:rPr lang="en-US" sz="1200" dirty="0">
                <a:solidFill>
                  <a:srgbClr val="0070C0"/>
                </a:solidFill>
              </a:rPr>
              <a:t>  error: err =&gt; </a:t>
            </a:r>
            <a:r>
              <a:rPr lang="en-US" sz="1200" dirty="0" err="1">
                <a:solidFill>
                  <a:srgbClr val="0070C0"/>
                </a:solidFill>
              </a:rPr>
              <a:t>console.error</a:t>
            </a:r>
            <a:r>
              <a:rPr lang="en-US" sz="1200" dirty="0">
                <a:solidFill>
                  <a:srgbClr val="0070C0"/>
                </a:solidFill>
              </a:rPr>
              <a:t>('Observer got an error: ' + err),</a:t>
            </a:r>
          </a:p>
          <a:p>
            <a:r>
              <a:rPr lang="en-US" sz="1200" dirty="0">
                <a:solidFill>
                  <a:srgbClr val="0070C0"/>
                </a:solidFill>
              </a:rPr>
              <a:t>  complete: () =&gt; </a:t>
            </a:r>
            <a:r>
              <a:rPr lang="en-US" sz="1200" dirty="0" err="1">
                <a:solidFill>
                  <a:srgbClr val="0070C0"/>
                </a:solidFill>
              </a:rPr>
              <a:t>console.log</a:t>
            </a:r>
            <a:r>
              <a:rPr lang="en-US" sz="1200" dirty="0">
                <a:solidFill>
                  <a:srgbClr val="0070C0"/>
                </a:solidFill>
              </a:rPr>
              <a:t>('Observer got complete notification')</a:t>
            </a:r>
          </a:p>
          <a:p>
            <a:r>
              <a:rPr lang="en-US" sz="1200" dirty="0">
                <a:solidFill>
                  <a:srgbClr val="0070C0"/>
                </a:solidFill>
              </a:rPr>
              <a:t>};</a:t>
            </a:r>
          </a:p>
          <a:p>
            <a:endParaRPr lang="en-US" sz="1200" dirty="0">
              <a:solidFill>
                <a:srgbClr val="7030A0"/>
              </a:solidFill>
            </a:endParaRPr>
          </a:p>
          <a:p>
            <a:r>
              <a:rPr lang="en-US" sz="1200" dirty="0">
                <a:solidFill>
                  <a:srgbClr val="7030A0"/>
                </a:solidFill>
              </a:rPr>
              <a:t>// Execute with the observer object</a:t>
            </a:r>
          </a:p>
          <a:p>
            <a:r>
              <a:rPr lang="en-US" sz="1200" dirty="0" err="1">
                <a:solidFill>
                  <a:srgbClr val="0070C0"/>
                </a:solidFill>
              </a:rPr>
              <a:t>myObservable.subscribe</a:t>
            </a:r>
            <a:r>
              <a:rPr lang="en-US" sz="1200" dirty="0">
                <a:solidFill>
                  <a:srgbClr val="0070C0"/>
                </a:solidFill>
              </a:rPr>
              <a:t>(</a:t>
            </a:r>
            <a:r>
              <a:rPr lang="en-US" sz="1200" dirty="0" err="1">
                <a:solidFill>
                  <a:srgbClr val="0070C0"/>
                </a:solidFill>
              </a:rPr>
              <a:t>myObserver</a:t>
            </a:r>
            <a:r>
              <a:rPr lang="en-US" sz="1200" dirty="0">
                <a:solidFill>
                  <a:srgbClr val="0070C0"/>
                </a:solidFill>
              </a:rPr>
              <a:t>);</a:t>
            </a:r>
          </a:p>
          <a:p>
            <a:r>
              <a:rPr lang="en-US" sz="1200" dirty="0"/>
              <a:t>// Logs:</a:t>
            </a:r>
          </a:p>
          <a:p>
            <a:r>
              <a:rPr lang="en-US" sz="1200" dirty="0"/>
              <a:t>// Observer got a next value: 1</a:t>
            </a:r>
          </a:p>
          <a:p>
            <a:r>
              <a:rPr lang="en-US" sz="1200" dirty="0"/>
              <a:t>// Observer got a next value: 2</a:t>
            </a:r>
          </a:p>
          <a:p>
            <a:r>
              <a:rPr lang="en-US" sz="1200" dirty="0"/>
              <a:t>// Observer got a next value: 3</a:t>
            </a:r>
          </a:p>
          <a:p>
            <a:r>
              <a:rPr lang="en-US" sz="1200" dirty="0"/>
              <a:t>// Observer got a complete notification</a:t>
            </a:r>
          </a:p>
          <a:p>
            <a:endParaRPr lang="en-US" sz="1200" dirty="0"/>
          </a:p>
          <a:p>
            <a:r>
              <a:rPr lang="en-US" sz="1400" dirty="0">
                <a:solidFill>
                  <a:srgbClr val="7030A0"/>
                </a:solidFill>
              </a:rPr>
              <a:t>//Same above with simple syntax we regularly use:</a:t>
            </a:r>
          </a:p>
          <a:p>
            <a:r>
              <a:rPr lang="en-US" sz="1200" dirty="0" err="1">
                <a:solidFill>
                  <a:srgbClr val="0070C0"/>
                </a:solidFill>
              </a:rPr>
              <a:t>myObservable.subscribe</a:t>
            </a:r>
            <a:r>
              <a:rPr lang="en-US" sz="1200" dirty="0">
                <a:solidFill>
                  <a:srgbClr val="0070C0"/>
                </a:solidFill>
              </a:rPr>
              <a:t>(</a:t>
            </a:r>
          </a:p>
          <a:p>
            <a:r>
              <a:rPr lang="en-US" sz="1200" dirty="0">
                <a:solidFill>
                  <a:srgbClr val="0070C0"/>
                </a:solidFill>
              </a:rPr>
              <a:t>  x =&gt; </a:t>
            </a:r>
            <a:r>
              <a:rPr lang="en-US" sz="1200" dirty="0" err="1">
                <a:solidFill>
                  <a:srgbClr val="0070C0"/>
                </a:solidFill>
              </a:rPr>
              <a:t>console.log</a:t>
            </a:r>
            <a:r>
              <a:rPr lang="en-US" sz="1200" dirty="0">
                <a:solidFill>
                  <a:srgbClr val="0070C0"/>
                </a:solidFill>
              </a:rPr>
              <a:t>('Observer got a next value: ' + x),</a:t>
            </a:r>
          </a:p>
          <a:p>
            <a:r>
              <a:rPr lang="en-US" sz="1200" dirty="0">
                <a:solidFill>
                  <a:srgbClr val="0070C0"/>
                </a:solidFill>
              </a:rPr>
              <a:t>  err =&gt; </a:t>
            </a:r>
            <a:r>
              <a:rPr lang="en-US" sz="1200" dirty="0" err="1">
                <a:solidFill>
                  <a:srgbClr val="0070C0"/>
                </a:solidFill>
              </a:rPr>
              <a:t>console.error</a:t>
            </a:r>
            <a:r>
              <a:rPr lang="en-US" sz="1200" dirty="0">
                <a:solidFill>
                  <a:srgbClr val="0070C0"/>
                </a:solidFill>
              </a:rPr>
              <a:t>('Observer got an error: ' + err),</a:t>
            </a:r>
          </a:p>
          <a:p>
            <a:r>
              <a:rPr lang="en-US" sz="1200" dirty="0">
                <a:solidFill>
                  <a:srgbClr val="0070C0"/>
                </a:solidFill>
              </a:rPr>
              <a:t>  () =&gt; </a:t>
            </a:r>
            <a:r>
              <a:rPr lang="en-US" sz="1200" dirty="0" err="1">
                <a:solidFill>
                  <a:srgbClr val="0070C0"/>
                </a:solidFill>
              </a:rPr>
              <a:t>console.log</a:t>
            </a:r>
            <a:r>
              <a:rPr lang="en-US" sz="1200" dirty="0">
                <a:solidFill>
                  <a:srgbClr val="0070C0"/>
                </a:solidFill>
              </a:rPr>
              <a:t>('Observer got a complete notification')</a:t>
            </a:r>
          </a:p>
          <a:p>
            <a:r>
              <a:rPr lang="en-US" sz="1200" dirty="0">
                <a:solidFill>
                  <a:srgbClr val="0070C0"/>
                </a:solidFill>
              </a:rPr>
              <a:t>);</a:t>
            </a:r>
          </a:p>
          <a:p>
            <a:endParaRPr lang="en-US" sz="1200" dirty="0"/>
          </a:p>
          <a:p>
            <a:endParaRPr lang="en-US" sz="1200" dirty="0"/>
          </a:p>
          <a:p>
            <a:endParaRPr lang="en-US" sz="1200" dirty="0"/>
          </a:p>
        </p:txBody>
      </p:sp>
      <p:sp>
        <p:nvSpPr>
          <p:cNvPr id="4" name="TextBox 3">
            <a:extLst>
              <a:ext uri="{FF2B5EF4-FFF2-40B4-BE49-F238E27FC236}">
                <a16:creationId xmlns:a16="http://schemas.microsoft.com/office/drawing/2014/main" id="{A8CA46D4-BD47-8246-9E79-47B425F21778}"/>
              </a:ext>
            </a:extLst>
          </p:cNvPr>
          <p:cNvSpPr txBox="1"/>
          <p:nvPr/>
        </p:nvSpPr>
        <p:spPr>
          <a:xfrm>
            <a:off x="6380480" y="254000"/>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1BC9CAA5-6FB7-9F4C-A7B1-F30D8C82E7C6}"/>
              </a:ext>
            </a:extLst>
          </p:cNvPr>
          <p:cNvSpPr txBox="1"/>
          <p:nvPr/>
        </p:nvSpPr>
        <p:spPr>
          <a:xfrm>
            <a:off x="6228081" y="135791"/>
            <a:ext cx="5029200" cy="4616648"/>
          </a:xfrm>
          <a:prstGeom prst="rect">
            <a:avLst/>
          </a:prstGeom>
          <a:noFill/>
        </p:spPr>
        <p:txBody>
          <a:bodyPr wrap="square" rtlCol="0">
            <a:spAutoFit/>
          </a:bodyPr>
          <a:lstStyle/>
          <a:p>
            <a:r>
              <a:rPr lang="en-US" sz="1400" dirty="0">
                <a:solidFill>
                  <a:srgbClr val="7030A0"/>
                </a:solidFill>
              </a:rPr>
              <a:t>//More observable examples (using from, interval, </a:t>
            </a:r>
            <a:r>
              <a:rPr lang="en-US" sz="1400" dirty="0" err="1">
                <a:solidFill>
                  <a:srgbClr val="7030A0"/>
                </a:solidFill>
              </a:rPr>
              <a:t>fromEvent</a:t>
            </a:r>
            <a:r>
              <a:rPr lang="en-US" sz="1400" dirty="0">
                <a:solidFill>
                  <a:srgbClr val="7030A0"/>
                </a:solidFill>
              </a:rPr>
              <a:t> </a:t>
            </a:r>
            <a:r>
              <a:rPr lang="en-US" sz="1400" dirty="0" err="1">
                <a:solidFill>
                  <a:srgbClr val="7030A0"/>
                </a:solidFill>
              </a:rPr>
              <a:t>etc</a:t>
            </a:r>
            <a:r>
              <a:rPr lang="en-US" sz="1400" dirty="0">
                <a:solidFill>
                  <a:srgbClr val="7030A0"/>
                </a:solidFill>
              </a:rPr>
              <a:t> methods)</a:t>
            </a:r>
          </a:p>
          <a:p>
            <a:endParaRPr lang="en-US" sz="1400" dirty="0">
              <a:solidFill>
                <a:srgbClr val="7030A0"/>
              </a:solidFill>
            </a:endParaRPr>
          </a:p>
          <a:p>
            <a:r>
              <a:rPr lang="en-US" sz="1200" dirty="0">
                <a:solidFill>
                  <a:srgbClr val="7030A0"/>
                </a:solidFill>
              </a:rPr>
              <a:t>// Create an Observable out of a promise using from method</a:t>
            </a:r>
          </a:p>
          <a:p>
            <a:r>
              <a:rPr lang="en-US" sz="1200" dirty="0">
                <a:solidFill>
                  <a:srgbClr val="0070C0"/>
                </a:solidFill>
              </a:rPr>
              <a:t>const </a:t>
            </a:r>
            <a:r>
              <a:rPr lang="en-US" sz="1200" b="1" dirty="0">
                <a:solidFill>
                  <a:srgbClr val="0070C0"/>
                </a:solidFill>
              </a:rPr>
              <a:t>data</a:t>
            </a:r>
            <a:r>
              <a:rPr lang="en-US" sz="1200" dirty="0">
                <a:solidFill>
                  <a:srgbClr val="0070C0"/>
                </a:solidFill>
              </a:rPr>
              <a:t> = </a:t>
            </a:r>
            <a:r>
              <a:rPr lang="en-US" sz="1200" b="1" dirty="0">
                <a:solidFill>
                  <a:srgbClr val="0070C0"/>
                </a:solidFill>
              </a:rPr>
              <a:t>from</a:t>
            </a:r>
            <a:r>
              <a:rPr lang="en-US" sz="1200" dirty="0">
                <a:solidFill>
                  <a:srgbClr val="0070C0"/>
                </a:solidFill>
              </a:rPr>
              <a:t>(fetch('/</a:t>
            </a:r>
            <a:r>
              <a:rPr lang="en-US" sz="1200" dirty="0" err="1">
                <a:solidFill>
                  <a:srgbClr val="0070C0"/>
                </a:solidFill>
              </a:rPr>
              <a:t>api</a:t>
            </a:r>
            <a:r>
              <a:rPr lang="en-US" sz="1200" dirty="0">
                <a:solidFill>
                  <a:srgbClr val="0070C0"/>
                </a:solidFill>
              </a:rPr>
              <a:t>/endpoint'));</a:t>
            </a:r>
          </a:p>
          <a:p>
            <a:r>
              <a:rPr lang="en-US" sz="1200" dirty="0">
                <a:solidFill>
                  <a:srgbClr val="0070C0"/>
                </a:solidFill>
              </a:rPr>
              <a:t>// Subscribe to begin listening for async result</a:t>
            </a:r>
          </a:p>
          <a:p>
            <a:r>
              <a:rPr lang="en-US" sz="1200" b="1" dirty="0" err="1">
                <a:solidFill>
                  <a:srgbClr val="0070C0"/>
                </a:solidFill>
              </a:rPr>
              <a:t>data</a:t>
            </a:r>
            <a:r>
              <a:rPr lang="en-US" sz="1200" dirty="0" err="1">
                <a:solidFill>
                  <a:srgbClr val="0070C0"/>
                </a:solidFill>
              </a:rPr>
              <a:t>.subscribe</a:t>
            </a:r>
            <a:r>
              <a:rPr lang="en-US" sz="1200" dirty="0">
                <a:solidFill>
                  <a:srgbClr val="0070C0"/>
                </a:solidFill>
              </a:rPr>
              <a:t>({</a:t>
            </a:r>
          </a:p>
          <a:p>
            <a:r>
              <a:rPr lang="en-US" sz="1200" dirty="0">
                <a:solidFill>
                  <a:srgbClr val="0070C0"/>
                </a:solidFill>
              </a:rPr>
              <a:t>  next =&gt; (response) { </a:t>
            </a:r>
            <a:r>
              <a:rPr lang="en-US" sz="1200" dirty="0" err="1">
                <a:solidFill>
                  <a:srgbClr val="0070C0"/>
                </a:solidFill>
              </a:rPr>
              <a:t>console.log</a:t>
            </a:r>
            <a:r>
              <a:rPr lang="en-US" sz="1200" dirty="0">
                <a:solidFill>
                  <a:srgbClr val="0070C0"/>
                </a:solidFill>
              </a:rPr>
              <a:t>(response); },</a:t>
            </a:r>
          </a:p>
          <a:p>
            <a:r>
              <a:rPr lang="en-US" sz="1200" dirty="0">
                <a:solidFill>
                  <a:srgbClr val="0070C0"/>
                </a:solidFill>
              </a:rPr>
              <a:t>});</a:t>
            </a:r>
          </a:p>
          <a:p>
            <a:endParaRPr lang="en-US" sz="1200" dirty="0"/>
          </a:p>
          <a:p>
            <a:r>
              <a:rPr lang="en-US" sz="1200" dirty="0">
                <a:solidFill>
                  <a:srgbClr val="7030A0"/>
                </a:solidFill>
              </a:rPr>
              <a:t>// Create an Observable that will publish a value on an interval</a:t>
            </a:r>
          </a:p>
          <a:p>
            <a:r>
              <a:rPr lang="en-US" sz="1200" dirty="0">
                <a:solidFill>
                  <a:srgbClr val="0070C0"/>
                </a:solidFill>
              </a:rPr>
              <a:t>const </a:t>
            </a:r>
            <a:r>
              <a:rPr lang="en-US" sz="1200" b="1" dirty="0" err="1">
                <a:solidFill>
                  <a:srgbClr val="0070C0"/>
                </a:solidFill>
              </a:rPr>
              <a:t>secondsCounter</a:t>
            </a:r>
            <a:r>
              <a:rPr lang="en-US" sz="1200" dirty="0">
                <a:solidFill>
                  <a:srgbClr val="0070C0"/>
                </a:solidFill>
              </a:rPr>
              <a:t> = </a:t>
            </a:r>
            <a:r>
              <a:rPr lang="en-US" sz="1200" b="1" dirty="0">
                <a:solidFill>
                  <a:srgbClr val="0070C0"/>
                </a:solidFill>
              </a:rPr>
              <a:t>interval</a:t>
            </a:r>
            <a:r>
              <a:rPr lang="en-US" sz="1200" dirty="0">
                <a:solidFill>
                  <a:srgbClr val="0070C0"/>
                </a:solidFill>
              </a:rPr>
              <a:t>(1000);</a:t>
            </a:r>
          </a:p>
          <a:p>
            <a:r>
              <a:rPr lang="en-US" sz="1200" dirty="0">
                <a:solidFill>
                  <a:srgbClr val="7030A0"/>
                </a:solidFill>
              </a:rPr>
              <a:t>// Subscribe to begin publishing values</a:t>
            </a:r>
          </a:p>
          <a:p>
            <a:r>
              <a:rPr lang="en-US" sz="1200" b="1" dirty="0" err="1">
                <a:solidFill>
                  <a:srgbClr val="0070C0"/>
                </a:solidFill>
              </a:rPr>
              <a:t>secondsCounter</a:t>
            </a:r>
            <a:r>
              <a:rPr lang="en-US" sz="1200" dirty="0" err="1">
                <a:solidFill>
                  <a:srgbClr val="0070C0"/>
                </a:solidFill>
              </a:rPr>
              <a:t>.subscribe</a:t>
            </a:r>
            <a:r>
              <a:rPr lang="en-US" sz="1200" dirty="0">
                <a:solidFill>
                  <a:srgbClr val="0070C0"/>
                </a:solidFill>
              </a:rPr>
              <a:t>(n =&gt;</a:t>
            </a:r>
          </a:p>
          <a:p>
            <a:r>
              <a:rPr lang="en-US" sz="1200" dirty="0">
                <a:solidFill>
                  <a:srgbClr val="0070C0"/>
                </a:solidFill>
              </a:rPr>
              <a:t>  </a:t>
            </a:r>
            <a:r>
              <a:rPr lang="en-US" sz="1200" dirty="0" err="1">
                <a:solidFill>
                  <a:srgbClr val="0070C0"/>
                </a:solidFill>
              </a:rPr>
              <a:t>console.log</a:t>
            </a:r>
            <a:r>
              <a:rPr lang="en-US" sz="1200" dirty="0">
                <a:solidFill>
                  <a:srgbClr val="0070C0"/>
                </a:solidFill>
              </a:rPr>
              <a:t>(`It's been ${n} seconds since subscribing!`));</a:t>
            </a:r>
          </a:p>
          <a:p>
            <a:endParaRPr lang="en-US" sz="1200" dirty="0">
              <a:solidFill>
                <a:srgbClr val="7030A0"/>
              </a:solidFill>
            </a:endParaRPr>
          </a:p>
          <a:p>
            <a:r>
              <a:rPr lang="en-US" sz="1200" dirty="0">
                <a:solidFill>
                  <a:srgbClr val="7030A0"/>
                </a:solidFill>
              </a:rPr>
              <a:t>//Create an observable from an event</a:t>
            </a:r>
          </a:p>
          <a:p>
            <a:r>
              <a:rPr lang="en-US" sz="1200" dirty="0">
                <a:solidFill>
                  <a:srgbClr val="0070C0"/>
                </a:solidFill>
              </a:rPr>
              <a:t>const el = </a:t>
            </a:r>
            <a:r>
              <a:rPr lang="en-US" sz="1200" dirty="0" err="1">
                <a:solidFill>
                  <a:srgbClr val="0070C0"/>
                </a:solidFill>
              </a:rPr>
              <a:t>document.getElementById</a:t>
            </a:r>
            <a:r>
              <a:rPr lang="en-US" sz="1200" dirty="0">
                <a:solidFill>
                  <a:srgbClr val="0070C0"/>
                </a:solidFill>
              </a:rPr>
              <a:t>('my-element');</a:t>
            </a:r>
          </a:p>
          <a:p>
            <a:r>
              <a:rPr lang="en-US" sz="1200" dirty="0">
                <a:solidFill>
                  <a:srgbClr val="0070C0"/>
                </a:solidFill>
              </a:rPr>
              <a:t>const </a:t>
            </a:r>
            <a:r>
              <a:rPr lang="en-US" sz="1200" b="1" dirty="0" err="1">
                <a:solidFill>
                  <a:srgbClr val="0070C0"/>
                </a:solidFill>
              </a:rPr>
              <a:t>mouseMoves</a:t>
            </a:r>
            <a:r>
              <a:rPr lang="en-US" sz="1200" dirty="0">
                <a:solidFill>
                  <a:srgbClr val="0070C0"/>
                </a:solidFill>
              </a:rPr>
              <a:t> = </a:t>
            </a:r>
            <a:r>
              <a:rPr lang="en-US" sz="1200" b="1" dirty="0" err="1">
                <a:solidFill>
                  <a:srgbClr val="0070C0"/>
                </a:solidFill>
              </a:rPr>
              <a:t>fromEvent</a:t>
            </a:r>
            <a:r>
              <a:rPr lang="en-US" sz="1200" dirty="0">
                <a:solidFill>
                  <a:srgbClr val="0070C0"/>
                </a:solidFill>
              </a:rPr>
              <a:t>(el, '</a:t>
            </a:r>
            <a:r>
              <a:rPr lang="en-US" sz="1200" dirty="0" err="1">
                <a:solidFill>
                  <a:srgbClr val="0070C0"/>
                </a:solidFill>
              </a:rPr>
              <a:t>mousemove</a:t>
            </a:r>
            <a:r>
              <a:rPr lang="en-US" sz="1200" dirty="0">
                <a:solidFill>
                  <a:srgbClr val="0070C0"/>
                </a:solidFill>
              </a:rPr>
              <a:t>');</a:t>
            </a:r>
          </a:p>
          <a:p>
            <a:r>
              <a:rPr lang="en-US" sz="1200" dirty="0">
                <a:solidFill>
                  <a:srgbClr val="7030A0"/>
                </a:solidFill>
              </a:rPr>
              <a:t>// Subscribe to start listening for mouse-move events</a:t>
            </a:r>
          </a:p>
          <a:p>
            <a:r>
              <a:rPr lang="en-US" sz="1200" dirty="0">
                <a:solidFill>
                  <a:srgbClr val="0070C0"/>
                </a:solidFill>
              </a:rPr>
              <a:t>const subscription = </a:t>
            </a:r>
            <a:r>
              <a:rPr lang="en-US" sz="1200" b="1" dirty="0" err="1">
                <a:solidFill>
                  <a:srgbClr val="0070C0"/>
                </a:solidFill>
              </a:rPr>
              <a:t>mouseMoves</a:t>
            </a:r>
            <a:r>
              <a:rPr lang="en-US" sz="1200" dirty="0" err="1">
                <a:solidFill>
                  <a:srgbClr val="0070C0"/>
                </a:solidFill>
              </a:rPr>
              <a:t>.subscribe</a:t>
            </a:r>
            <a:r>
              <a:rPr lang="en-US" sz="1200" dirty="0">
                <a:solidFill>
                  <a:srgbClr val="0070C0"/>
                </a:solidFill>
              </a:rPr>
              <a:t>((</a:t>
            </a:r>
            <a:r>
              <a:rPr lang="en-US" sz="1200" dirty="0" err="1">
                <a:solidFill>
                  <a:srgbClr val="0070C0"/>
                </a:solidFill>
              </a:rPr>
              <a:t>evt</a:t>
            </a:r>
            <a:r>
              <a:rPr lang="en-US" sz="1200" dirty="0">
                <a:solidFill>
                  <a:srgbClr val="0070C0"/>
                </a:solidFill>
              </a:rPr>
              <a:t>: </a:t>
            </a:r>
            <a:r>
              <a:rPr lang="en-US" sz="1200" dirty="0" err="1">
                <a:solidFill>
                  <a:srgbClr val="0070C0"/>
                </a:solidFill>
              </a:rPr>
              <a:t>MouseEvent</a:t>
            </a:r>
            <a:r>
              <a:rPr lang="en-US" sz="1200" dirty="0">
                <a:solidFill>
                  <a:srgbClr val="0070C0"/>
                </a:solidFill>
              </a:rPr>
              <a:t>) =&gt; {</a:t>
            </a:r>
          </a:p>
          <a:p>
            <a:r>
              <a:rPr lang="en-US" sz="1200" dirty="0">
                <a:solidFill>
                  <a:srgbClr val="0070C0"/>
                </a:solidFill>
              </a:rPr>
              <a:t>  </a:t>
            </a:r>
            <a:r>
              <a:rPr lang="en-US" sz="1200" dirty="0" err="1">
                <a:solidFill>
                  <a:srgbClr val="0070C0"/>
                </a:solidFill>
              </a:rPr>
              <a:t>console.log</a:t>
            </a:r>
            <a:r>
              <a:rPr lang="en-US" sz="1200" dirty="0">
                <a:solidFill>
                  <a:srgbClr val="0070C0"/>
                </a:solidFill>
              </a:rPr>
              <a:t>(</a:t>
            </a:r>
            <a:r>
              <a:rPr lang="en-US" sz="1200" dirty="0" err="1">
                <a:solidFill>
                  <a:srgbClr val="0070C0"/>
                </a:solidFill>
              </a:rPr>
              <a:t>evt</a:t>
            </a:r>
            <a:r>
              <a:rPr lang="en-US" sz="1200" dirty="0">
                <a:solidFill>
                  <a:srgbClr val="0070C0"/>
                </a:solidFill>
              </a:rPr>
              <a:t>);</a:t>
            </a:r>
          </a:p>
          <a:p>
            <a:r>
              <a:rPr lang="en-US" sz="1200" dirty="0">
                <a:solidFill>
                  <a:srgbClr val="0070C0"/>
                </a:solidFill>
              </a:rPr>
              <a:t>}</a:t>
            </a:r>
          </a:p>
        </p:txBody>
      </p:sp>
    </p:spTree>
    <p:extLst>
      <p:ext uri="{BB962C8B-B14F-4D97-AF65-F5344CB8AC3E}">
        <p14:creationId xmlns:p14="http://schemas.microsoft.com/office/powerpoint/2010/main" val="26365329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FCAE188-32AD-444E-9E4E-021A2759F97A}"/>
              </a:ext>
            </a:extLst>
          </p:cNvPr>
          <p:cNvSpPr txBox="1"/>
          <p:nvPr/>
        </p:nvSpPr>
        <p:spPr>
          <a:xfrm>
            <a:off x="944880" y="284480"/>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344CF01A-EED3-2245-9FC7-BBEC4E5C8F1C}"/>
              </a:ext>
            </a:extLst>
          </p:cNvPr>
          <p:cNvSpPr txBox="1"/>
          <p:nvPr/>
        </p:nvSpPr>
        <p:spPr>
          <a:xfrm>
            <a:off x="802641" y="0"/>
            <a:ext cx="5029200" cy="6955750"/>
          </a:xfrm>
          <a:prstGeom prst="rect">
            <a:avLst/>
          </a:prstGeom>
          <a:noFill/>
        </p:spPr>
        <p:txBody>
          <a:bodyPr wrap="square" rtlCol="0">
            <a:spAutoFit/>
          </a:bodyPr>
          <a:lstStyle/>
          <a:p>
            <a:r>
              <a:rPr lang="en-US" sz="1200" dirty="0">
                <a:solidFill>
                  <a:srgbClr val="7030A0"/>
                </a:solidFill>
              </a:rPr>
              <a:t>Operators</a:t>
            </a:r>
          </a:p>
          <a:p>
            <a:r>
              <a:rPr lang="en-US" sz="1200" dirty="0"/>
              <a:t>Operators are functions that build on the observables foundation to enable sophisticated manipulation of collections. For example, </a:t>
            </a:r>
            <a:r>
              <a:rPr lang="en-US" sz="1200" dirty="0" err="1"/>
              <a:t>RxJS</a:t>
            </a:r>
            <a:r>
              <a:rPr lang="en-US" sz="1200" dirty="0"/>
              <a:t> defines operators such as map(), filter(), </a:t>
            </a:r>
            <a:r>
              <a:rPr lang="en-US" sz="1200" dirty="0" err="1"/>
              <a:t>concat</a:t>
            </a:r>
            <a:r>
              <a:rPr lang="en-US" sz="1200" dirty="0"/>
              <a:t>(), and </a:t>
            </a:r>
            <a:r>
              <a:rPr lang="en-US" sz="1200" dirty="0" err="1"/>
              <a:t>flatMap</a:t>
            </a:r>
            <a:r>
              <a:rPr lang="en-US" sz="1200" dirty="0"/>
              <a:t>().</a:t>
            </a:r>
          </a:p>
          <a:p>
            <a:endParaRPr lang="en-US" sz="1200" dirty="0"/>
          </a:p>
          <a:p>
            <a:r>
              <a:rPr lang="en-US" sz="1200" dirty="0">
                <a:solidFill>
                  <a:srgbClr val="7030A0"/>
                </a:solidFill>
              </a:rPr>
              <a:t>//using map operator which maps using observable stream</a:t>
            </a:r>
          </a:p>
          <a:p>
            <a:r>
              <a:rPr lang="en-US" sz="1200" dirty="0">
                <a:solidFill>
                  <a:srgbClr val="0070C0"/>
                </a:solidFill>
              </a:rPr>
              <a:t>const </a:t>
            </a:r>
            <a:r>
              <a:rPr lang="en-US" sz="1200" dirty="0" err="1">
                <a:solidFill>
                  <a:srgbClr val="0070C0"/>
                </a:solidFill>
              </a:rPr>
              <a:t>nums</a:t>
            </a:r>
            <a:r>
              <a:rPr lang="en-US" sz="1200" dirty="0">
                <a:solidFill>
                  <a:srgbClr val="0070C0"/>
                </a:solidFill>
              </a:rPr>
              <a:t> = of(1, 2, 3);</a:t>
            </a:r>
          </a:p>
          <a:p>
            <a:r>
              <a:rPr lang="en-US" sz="1200" dirty="0">
                <a:solidFill>
                  <a:srgbClr val="0070C0"/>
                </a:solidFill>
              </a:rPr>
              <a:t>const </a:t>
            </a:r>
            <a:r>
              <a:rPr lang="en-US" sz="1200" dirty="0" err="1">
                <a:solidFill>
                  <a:srgbClr val="0070C0"/>
                </a:solidFill>
              </a:rPr>
              <a:t>squareValues</a:t>
            </a:r>
            <a:r>
              <a:rPr lang="en-US" sz="1200" dirty="0">
                <a:solidFill>
                  <a:srgbClr val="0070C0"/>
                </a:solidFill>
              </a:rPr>
              <a:t> = map((</a:t>
            </a:r>
            <a:r>
              <a:rPr lang="en-US" sz="1200" dirty="0" err="1">
                <a:solidFill>
                  <a:srgbClr val="0070C0"/>
                </a:solidFill>
              </a:rPr>
              <a:t>val</a:t>
            </a:r>
            <a:r>
              <a:rPr lang="en-US" sz="1200" dirty="0">
                <a:solidFill>
                  <a:srgbClr val="0070C0"/>
                </a:solidFill>
              </a:rPr>
              <a:t>: number) =&gt; </a:t>
            </a:r>
            <a:r>
              <a:rPr lang="en-US" sz="1200" dirty="0" err="1">
                <a:solidFill>
                  <a:srgbClr val="0070C0"/>
                </a:solidFill>
              </a:rPr>
              <a:t>val</a:t>
            </a:r>
            <a:r>
              <a:rPr lang="en-US" sz="1200" dirty="0">
                <a:solidFill>
                  <a:srgbClr val="0070C0"/>
                </a:solidFill>
              </a:rPr>
              <a:t> * </a:t>
            </a:r>
            <a:r>
              <a:rPr lang="en-US" sz="1200" dirty="0" err="1">
                <a:solidFill>
                  <a:srgbClr val="0070C0"/>
                </a:solidFill>
              </a:rPr>
              <a:t>val</a:t>
            </a:r>
            <a:r>
              <a:rPr lang="en-US" sz="1200" dirty="0">
                <a:solidFill>
                  <a:srgbClr val="0070C0"/>
                </a:solidFill>
              </a:rPr>
              <a:t>);</a:t>
            </a:r>
          </a:p>
          <a:p>
            <a:r>
              <a:rPr lang="en-US" sz="1200" dirty="0">
                <a:solidFill>
                  <a:srgbClr val="0070C0"/>
                </a:solidFill>
              </a:rPr>
              <a:t>const </a:t>
            </a:r>
            <a:r>
              <a:rPr lang="en-US" sz="1200" dirty="0" err="1">
                <a:solidFill>
                  <a:srgbClr val="0070C0"/>
                </a:solidFill>
              </a:rPr>
              <a:t>squaredNums</a:t>
            </a:r>
            <a:r>
              <a:rPr lang="en-US" sz="1200" dirty="0">
                <a:solidFill>
                  <a:srgbClr val="0070C0"/>
                </a:solidFill>
              </a:rPr>
              <a:t> = </a:t>
            </a:r>
            <a:r>
              <a:rPr lang="en-US" sz="1200" dirty="0" err="1">
                <a:solidFill>
                  <a:srgbClr val="0070C0"/>
                </a:solidFill>
              </a:rPr>
              <a:t>squareValues</a:t>
            </a:r>
            <a:r>
              <a:rPr lang="en-US" sz="1200" dirty="0">
                <a:solidFill>
                  <a:srgbClr val="0070C0"/>
                </a:solidFill>
              </a:rPr>
              <a:t>(</a:t>
            </a:r>
            <a:r>
              <a:rPr lang="en-US" sz="1200" dirty="0" err="1">
                <a:solidFill>
                  <a:srgbClr val="0070C0"/>
                </a:solidFill>
              </a:rPr>
              <a:t>nums</a:t>
            </a:r>
            <a:r>
              <a:rPr lang="en-US" sz="1200" dirty="0">
                <a:solidFill>
                  <a:srgbClr val="0070C0"/>
                </a:solidFill>
              </a:rPr>
              <a:t>);</a:t>
            </a:r>
          </a:p>
          <a:p>
            <a:r>
              <a:rPr lang="en-US" sz="1200" dirty="0" err="1">
                <a:solidFill>
                  <a:srgbClr val="0070C0"/>
                </a:solidFill>
              </a:rPr>
              <a:t>squaredNums.subscribe</a:t>
            </a:r>
            <a:r>
              <a:rPr lang="en-US" sz="1200" dirty="0">
                <a:solidFill>
                  <a:srgbClr val="0070C0"/>
                </a:solidFill>
              </a:rPr>
              <a:t>(x =&gt; </a:t>
            </a:r>
            <a:r>
              <a:rPr lang="en-US" sz="1200" dirty="0" err="1">
                <a:solidFill>
                  <a:srgbClr val="0070C0"/>
                </a:solidFill>
              </a:rPr>
              <a:t>console.log</a:t>
            </a:r>
            <a:r>
              <a:rPr lang="en-US" sz="1200" dirty="0">
                <a:solidFill>
                  <a:srgbClr val="0070C0"/>
                </a:solidFill>
              </a:rPr>
              <a:t>(x));</a:t>
            </a:r>
          </a:p>
          <a:p>
            <a:endParaRPr lang="en-US" sz="800" dirty="0">
              <a:solidFill>
                <a:srgbClr val="0070C0"/>
              </a:solidFill>
            </a:endParaRPr>
          </a:p>
          <a:p>
            <a:r>
              <a:rPr lang="en-US" sz="1200" dirty="0"/>
              <a:t>// Logs</a:t>
            </a:r>
          </a:p>
          <a:p>
            <a:r>
              <a:rPr lang="en-US" sz="1200" dirty="0"/>
              <a:t>// 1, 4, 9</a:t>
            </a:r>
          </a:p>
          <a:p>
            <a:endParaRPr lang="en-US" sz="1200" dirty="0"/>
          </a:p>
          <a:p>
            <a:r>
              <a:rPr lang="en-US" sz="1200" dirty="0">
                <a:solidFill>
                  <a:srgbClr val="7030A0"/>
                </a:solidFill>
              </a:rPr>
              <a:t>// </a:t>
            </a:r>
            <a:r>
              <a:rPr lang="en-US" sz="1200" b="1" dirty="0">
                <a:solidFill>
                  <a:srgbClr val="7030A0"/>
                </a:solidFill>
              </a:rPr>
              <a:t>Pipes</a:t>
            </a:r>
            <a:r>
              <a:rPr lang="en-US" sz="1200" dirty="0">
                <a:solidFill>
                  <a:srgbClr val="7030A0"/>
                </a:solidFill>
              </a:rPr>
              <a:t> </a:t>
            </a:r>
            <a:r>
              <a:rPr lang="en-US" sz="1200" dirty="0"/>
              <a:t>let you combine multiple functions into a single function. The pipe() function takes as its arguments the functions you want to combine, and returns a new function that, when executed, runs the composed functions in sequence.</a:t>
            </a:r>
          </a:p>
          <a:p>
            <a:endParaRPr lang="en-US" sz="1050" dirty="0"/>
          </a:p>
          <a:p>
            <a:r>
              <a:rPr lang="en-US" sz="1200" dirty="0">
                <a:solidFill>
                  <a:srgbClr val="0070C0"/>
                </a:solidFill>
              </a:rPr>
              <a:t>const </a:t>
            </a:r>
            <a:r>
              <a:rPr lang="en-US" sz="1200" dirty="0" err="1">
                <a:solidFill>
                  <a:srgbClr val="0070C0"/>
                </a:solidFill>
              </a:rPr>
              <a:t>nums</a:t>
            </a:r>
            <a:r>
              <a:rPr lang="en-US" sz="1200" dirty="0">
                <a:solidFill>
                  <a:srgbClr val="0070C0"/>
                </a:solidFill>
              </a:rPr>
              <a:t> = of(1, 2, 3, 4, 5);</a:t>
            </a:r>
          </a:p>
          <a:p>
            <a:r>
              <a:rPr lang="en-US" sz="1200" dirty="0">
                <a:solidFill>
                  <a:srgbClr val="7030A0"/>
                </a:solidFill>
              </a:rPr>
              <a:t>// Create a function that accepts an Observable.</a:t>
            </a:r>
          </a:p>
          <a:p>
            <a:r>
              <a:rPr lang="en-US" sz="1200" dirty="0">
                <a:solidFill>
                  <a:srgbClr val="0070C0"/>
                </a:solidFill>
              </a:rPr>
              <a:t>const </a:t>
            </a:r>
            <a:r>
              <a:rPr lang="en-US" sz="1200" dirty="0" err="1">
                <a:solidFill>
                  <a:srgbClr val="0070C0"/>
                </a:solidFill>
              </a:rPr>
              <a:t>squareOddVals</a:t>
            </a:r>
            <a:r>
              <a:rPr lang="en-US" sz="1200" dirty="0">
                <a:solidFill>
                  <a:srgbClr val="0070C0"/>
                </a:solidFill>
              </a:rPr>
              <a:t> = pipe(</a:t>
            </a:r>
          </a:p>
          <a:p>
            <a:r>
              <a:rPr lang="en-US" sz="1200" dirty="0">
                <a:solidFill>
                  <a:srgbClr val="0070C0"/>
                </a:solidFill>
              </a:rPr>
              <a:t>  filter((n: number) =&gt; n % 2 !== 0),</a:t>
            </a:r>
          </a:p>
          <a:p>
            <a:r>
              <a:rPr lang="en-US" sz="1200" dirty="0">
                <a:solidFill>
                  <a:srgbClr val="0070C0"/>
                </a:solidFill>
              </a:rPr>
              <a:t>  map(n =&gt; n * n)</a:t>
            </a:r>
          </a:p>
          <a:p>
            <a:r>
              <a:rPr lang="en-US" sz="1200" dirty="0">
                <a:solidFill>
                  <a:srgbClr val="0070C0"/>
                </a:solidFill>
              </a:rPr>
              <a:t>);</a:t>
            </a:r>
          </a:p>
          <a:p>
            <a:r>
              <a:rPr lang="en-US" sz="1200" dirty="0">
                <a:solidFill>
                  <a:srgbClr val="7030A0"/>
                </a:solidFill>
              </a:rPr>
              <a:t>// Create an Observable that will run the filter and map functions</a:t>
            </a:r>
          </a:p>
          <a:p>
            <a:r>
              <a:rPr lang="en-US" sz="1200" dirty="0">
                <a:solidFill>
                  <a:srgbClr val="0070C0"/>
                </a:solidFill>
              </a:rPr>
              <a:t>const </a:t>
            </a:r>
            <a:r>
              <a:rPr lang="en-US" sz="1200" dirty="0" err="1">
                <a:solidFill>
                  <a:srgbClr val="0070C0"/>
                </a:solidFill>
              </a:rPr>
              <a:t>squareOdd</a:t>
            </a:r>
            <a:r>
              <a:rPr lang="en-US" sz="1200" dirty="0">
                <a:solidFill>
                  <a:srgbClr val="0070C0"/>
                </a:solidFill>
              </a:rPr>
              <a:t> = </a:t>
            </a:r>
            <a:r>
              <a:rPr lang="en-US" sz="1200" dirty="0" err="1">
                <a:solidFill>
                  <a:srgbClr val="0070C0"/>
                </a:solidFill>
              </a:rPr>
              <a:t>squareOddVals</a:t>
            </a:r>
            <a:r>
              <a:rPr lang="en-US" sz="1200" dirty="0">
                <a:solidFill>
                  <a:srgbClr val="0070C0"/>
                </a:solidFill>
              </a:rPr>
              <a:t>(</a:t>
            </a:r>
            <a:r>
              <a:rPr lang="en-US" sz="1200" dirty="0" err="1">
                <a:solidFill>
                  <a:srgbClr val="0070C0"/>
                </a:solidFill>
              </a:rPr>
              <a:t>nums</a:t>
            </a:r>
            <a:r>
              <a:rPr lang="en-US" sz="1200" dirty="0">
                <a:solidFill>
                  <a:srgbClr val="0070C0"/>
                </a:solidFill>
              </a:rPr>
              <a:t>);</a:t>
            </a:r>
          </a:p>
          <a:p>
            <a:r>
              <a:rPr lang="en-US" sz="1200" dirty="0">
                <a:solidFill>
                  <a:srgbClr val="7030A0"/>
                </a:solidFill>
              </a:rPr>
              <a:t>// Subscribe to run the combined functions</a:t>
            </a:r>
          </a:p>
          <a:p>
            <a:r>
              <a:rPr lang="en-US" sz="1200" dirty="0" err="1">
                <a:solidFill>
                  <a:srgbClr val="0070C0"/>
                </a:solidFill>
              </a:rPr>
              <a:t>squareOdd.subscribe</a:t>
            </a:r>
            <a:r>
              <a:rPr lang="en-US" sz="1200" dirty="0">
                <a:solidFill>
                  <a:srgbClr val="0070C0"/>
                </a:solidFill>
              </a:rPr>
              <a:t>(x =&gt; </a:t>
            </a:r>
            <a:r>
              <a:rPr lang="en-US" sz="1200" dirty="0" err="1">
                <a:solidFill>
                  <a:srgbClr val="0070C0"/>
                </a:solidFill>
              </a:rPr>
              <a:t>console.log</a:t>
            </a:r>
            <a:r>
              <a:rPr lang="en-US" sz="1200" dirty="0">
                <a:solidFill>
                  <a:srgbClr val="0070C0"/>
                </a:solidFill>
              </a:rPr>
              <a:t>(x));</a:t>
            </a:r>
          </a:p>
          <a:p>
            <a:endParaRPr lang="en-US" sz="1200" dirty="0">
              <a:solidFill>
                <a:srgbClr val="0070C0"/>
              </a:solidFill>
            </a:endParaRPr>
          </a:p>
          <a:p>
            <a:r>
              <a:rPr lang="en-US" sz="1400" dirty="0">
                <a:solidFill>
                  <a:srgbClr val="7030A0"/>
                </a:solidFill>
              </a:rPr>
              <a:t>//</a:t>
            </a:r>
            <a:r>
              <a:rPr lang="en-US" sz="1400" dirty="0" err="1">
                <a:solidFill>
                  <a:srgbClr val="7030A0"/>
                </a:solidFill>
              </a:rPr>
              <a:t>Samething</a:t>
            </a:r>
            <a:r>
              <a:rPr lang="en-US" sz="1400" dirty="0">
                <a:solidFill>
                  <a:srgbClr val="7030A0"/>
                </a:solidFill>
              </a:rPr>
              <a:t> with regular syntax</a:t>
            </a:r>
          </a:p>
          <a:p>
            <a:r>
              <a:rPr lang="en-US" sz="1200" dirty="0">
                <a:solidFill>
                  <a:srgbClr val="0070C0"/>
                </a:solidFill>
              </a:rPr>
              <a:t>const </a:t>
            </a:r>
            <a:r>
              <a:rPr lang="en-US" sz="1200" dirty="0" err="1">
                <a:solidFill>
                  <a:srgbClr val="0070C0"/>
                </a:solidFill>
              </a:rPr>
              <a:t>squareOdd</a:t>
            </a:r>
            <a:r>
              <a:rPr lang="en-US" sz="1200" dirty="0">
                <a:solidFill>
                  <a:srgbClr val="0070C0"/>
                </a:solidFill>
              </a:rPr>
              <a:t> = of(1, 2, 3, 4, 5).pipe(</a:t>
            </a:r>
          </a:p>
          <a:p>
            <a:r>
              <a:rPr lang="en-US" sz="1200" dirty="0">
                <a:solidFill>
                  <a:srgbClr val="0070C0"/>
                </a:solidFill>
              </a:rPr>
              <a:t>    filter(n =&gt; n % 2 !== 0),</a:t>
            </a:r>
          </a:p>
          <a:p>
            <a:r>
              <a:rPr lang="en-US" sz="1200" dirty="0">
                <a:solidFill>
                  <a:srgbClr val="0070C0"/>
                </a:solidFill>
              </a:rPr>
              <a:t>    map(n =&gt; n * n)</a:t>
            </a:r>
          </a:p>
          <a:p>
            <a:r>
              <a:rPr lang="en-US" sz="1200" dirty="0">
                <a:solidFill>
                  <a:srgbClr val="0070C0"/>
                </a:solidFill>
              </a:rPr>
              <a:t>  );</a:t>
            </a:r>
          </a:p>
          <a:p>
            <a:r>
              <a:rPr lang="en-US" sz="1200" dirty="0" err="1">
                <a:solidFill>
                  <a:srgbClr val="0070C0"/>
                </a:solidFill>
              </a:rPr>
              <a:t>squareOdd.subscribe</a:t>
            </a:r>
            <a:r>
              <a:rPr lang="en-US" sz="1200" dirty="0">
                <a:solidFill>
                  <a:srgbClr val="0070C0"/>
                </a:solidFill>
              </a:rPr>
              <a:t>(x =&gt; </a:t>
            </a:r>
            <a:r>
              <a:rPr lang="en-US" sz="1200" dirty="0" err="1">
                <a:solidFill>
                  <a:srgbClr val="0070C0"/>
                </a:solidFill>
              </a:rPr>
              <a:t>console.log</a:t>
            </a:r>
            <a:r>
              <a:rPr lang="en-US" sz="1200" dirty="0">
                <a:solidFill>
                  <a:srgbClr val="0070C0"/>
                </a:solidFill>
              </a:rPr>
              <a:t>(x));</a:t>
            </a:r>
          </a:p>
        </p:txBody>
      </p:sp>
      <p:graphicFrame>
        <p:nvGraphicFramePr>
          <p:cNvPr id="7" name="Table 6">
            <a:extLst>
              <a:ext uri="{FF2B5EF4-FFF2-40B4-BE49-F238E27FC236}">
                <a16:creationId xmlns:a16="http://schemas.microsoft.com/office/drawing/2014/main" id="{CF6B3311-4136-ED43-83FB-6671C6190211}"/>
              </a:ext>
            </a:extLst>
          </p:cNvPr>
          <p:cNvGraphicFramePr>
            <a:graphicFrameLocks noGrp="1"/>
          </p:cNvGraphicFramePr>
          <p:nvPr>
            <p:extLst>
              <p:ext uri="{D42A27DB-BD31-4B8C-83A1-F6EECF244321}">
                <p14:modId xmlns:p14="http://schemas.microsoft.com/office/powerpoint/2010/main" val="27230376"/>
              </p:ext>
            </p:extLst>
          </p:nvPr>
        </p:nvGraphicFramePr>
        <p:xfrm>
          <a:off x="6278881" y="521732"/>
          <a:ext cx="5913119" cy="3362960"/>
        </p:xfrm>
        <a:graphic>
          <a:graphicData uri="http://schemas.openxmlformats.org/drawingml/2006/table">
            <a:tbl>
              <a:tblPr/>
              <a:tblGrid>
                <a:gridCol w="1374739">
                  <a:extLst>
                    <a:ext uri="{9D8B030D-6E8A-4147-A177-3AD203B41FA5}">
                      <a16:colId xmlns:a16="http://schemas.microsoft.com/office/drawing/2014/main" val="171511037"/>
                    </a:ext>
                  </a:extLst>
                </a:gridCol>
                <a:gridCol w="4538380">
                  <a:extLst>
                    <a:ext uri="{9D8B030D-6E8A-4147-A177-3AD203B41FA5}">
                      <a16:colId xmlns:a16="http://schemas.microsoft.com/office/drawing/2014/main" val="115484313"/>
                    </a:ext>
                  </a:extLst>
                </a:gridCol>
              </a:tblGrid>
              <a:tr h="269733">
                <a:tc>
                  <a:txBody>
                    <a:bodyPr/>
                    <a:lstStyle/>
                    <a:p>
                      <a:pPr algn="l"/>
                      <a:r>
                        <a:rPr lang="en-IN" sz="1700" b="0" cap="all">
                          <a:solidFill>
                            <a:srgbClr val="444444"/>
                          </a:solidFill>
                          <a:effectLst/>
                        </a:rPr>
                        <a:t>AREA</a:t>
                      </a:r>
                    </a:p>
                  </a:txBody>
                  <a:tcPr marL="210549" marR="210549" marT="70183" marB="70183" anchor="ctr">
                    <a:lnL>
                      <a:noFill/>
                    </a:lnL>
                    <a:lnR>
                      <a:noFill/>
                    </a:lnR>
                    <a:lnT>
                      <a:noFill/>
                    </a:lnT>
                    <a:lnB w="9525" cap="flat" cmpd="sng" algn="ctr">
                      <a:solidFill>
                        <a:srgbClr val="DBDBDB"/>
                      </a:solidFill>
                      <a:prstDash val="solid"/>
                      <a:round/>
                      <a:headEnd type="none" w="med" len="med"/>
                      <a:tailEnd type="none" w="med" len="med"/>
                    </a:lnB>
                    <a:solidFill>
                      <a:srgbClr val="FFFFFF"/>
                    </a:solidFill>
                  </a:tcPr>
                </a:tc>
                <a:tc>
                  <a:txBody>
                    <a:bodyPr/>
                    <a:lstStyle/>
                    <a:p>
                      <a:pPr algn="l"/>
                      <a:r>
                        <a:rPr lang="en-IN" sz="1700" b="0" cap="all">
                          <a:solidFill>
                            <a:srgbClr val="444444"/>
                          </a:solidFill>
                          <a:effectLst/>
                        </a:rPr>
                        <a:t>OPERATORS</a:t>
                      </a:r>
                    </a:p>
                  </a:txBody>
                  <a:tcPr marL="210549" marR="210549" marT="70183" marB="70183" anchor="ctr">
                    <a:lnL>
                      <a:noFill/>
                    </a:lnL>
                    <a:lnR>
                      <a:noFill/>
                    </a:lnR>
                    <a:lnT>
                      <a:noFill/>
                    </a:lnT>
                    <a:lnB w="9525"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2318772698"/>
                  </a:ext>
                </a:extLst>
              </a:tr>
              <a:tr h="364518">
                <a:tc>
                  <a:txBody>
                    <a:bodyPr/>
                    <a:lstStyle/>
                    <a:p>
                      <a:pPr algn="l" fontAlgn="t"/>
                      <a:r>
                        <a:rPr lang="en-IN" sz="1100" kern="1200">
                          <a:solidFill>
                            <a:srgbClr val="0070C0"/>
                          </a:solidFill>
                          <a:latin typeface="+mn-lt"/>
                          <a:ea typeface="+mn-ea"/>
                          <a:cs typeface="+mn-cs"/>
                        </a:rPr>
                        <a:t>Creation</a:t>
                      </a:r>
                    </a:p>
                  </a:txBody>
                  <a:tcPr marL="140366" marR="140366" marT="140366" marB="140366">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FFFFF"/>
                    </a:solidFill>
                  </a:tcPr>
                </a:tc>
                <a:tc>
                  <a:txBody>
                    <a:bodyPr/>
                    <a:lstStyle/>
                    <a:p>
                      <a:pPr algn="l" fontAlgn="t"/>
                      <a:r>
                        <a:rPr lang="en-IN" sz="1100" kern="1200" dirty="0" err="1">
                          <a:solidFill>
                            <a:srgbClr val="0070C0"/>
                          </a:solidFill>
                          <a:latin typeface="+mn-lt"/>
                          <a:ea typeface="+mn-ea"/>
                          <a:cs typeface="+mn-cs"/>
                        </a:rPr>
                        <a:t>from,fromEvent</a:t>
                      </a:r>
                      <a:r>
                        <a:rPr lang="en-IN" sz="1100" kern="1200" dirty="0">
                          <a:solidFill>
                            <a:srgbClr val="0070C0"/>
                          </a:solidFill>
                          <a:latin typeface="+mn-lt"/>
                          <a:ea typeface="+mn-ea"/>
                          <a:cs typeface="+mn-cs"/>
                        </a:rPr>
                        <a:t>, of</a:t>
                      </a:r>
                    </a:p>
                  </a:txBody>
                  <a:tcPr marL="140366" marR="140366" marT="140366" marB="140366">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2404739324"/>
                  </a:ext>
                </a:extLst>
              </a:tr>
              <a:tr h="539466">
                <a:tc>
                  <a:txBody>
                    <a:bodyPr/>
                    <a:lstStyle/>
                    <a:p>
                      <a:pPr algn="l" fontAlgn="t"/>
                      <a:r>
                        <a:rPr lang="en-IN" sz="1100" kern="1200">
                          <a:solidFill>
                            <a:srgbClr val="0070C0"/>
                          </a:solidFill>
                          <a:latin typeface="+mn-lt"/>
                          <a:ea typeface="+mn-ea"/>
                          <a:cs typeface="+mn-cs"/>
                        </a:rPr>
                        <a:t>Combination</a:t>
                      </a:r>
                    </a:p>
                  </a:txBody>
                  <a:tcPr marL="140366" marR="140366" marT="140366" marB="140366">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FFFFF"/>
                    </a:solidFill>
                  </a:tcPr>
                </a:tc>
                <a:tc>
                  <a:txBody>
                    <a:bodyPr/>
                    <a:lstStyle/>
                    <a:p>
                      <a:pPr algn="l" fontAlgn="t"/>
                      <a:r>
                        <a:rPr lang="en-IN" sz="1100" kern="1200">
                          <a:solidFill>
                            <a:srgbClr val="0070C0"/>
                          </a:solidFill>
                          <a:latin typeface="+mn-lt"/>
                          <a:ea typeface="+mn-ea"/>
                          <a:cs typeface="+mn-cs"/>
                        </a:rPr>
                        <a:t>combineLatest, concat, merge, startWith , withLatestFrom, zip</a:t>
                      </a:r>
                    </a:p>
                  </a:txBody>
                  <a:tcPr marL="140366" marR="140366" marT="140366" marB="140366">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2645513073"/>
                  </a:ext>
                </a:extLst>
              </a:tr>
              <a:tr h="539466">
                <a:tc>
                  <a:txBody>
                    <a:bodyPr/>
                    <a:lstStyle/>
                    <a:p>
                      <a:pPr algn="l" fontAlgn="t"/>
                      <a:r>
                        <a:rPr lang="en-IN" sz="1100" kern="1200">
                          <a:solidFill>
                            <a:srgbClr val="0070C0"/>
                          </a:solidFill>
                          <a:latin typeface="+mn-lt"/>
                          <a:ea typeface="+mn-ea"/>
                          <a:cs typeface="+mn-cs"/>
                        </a:rPr>
                        <a:t>Filtering</a:t>
                      </a:r>
                    </a:p>
                  </a:txBody>
                  <a:tcPr marL="140366" marR="140366" marT="140366" marB="140366">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FFFFF"/>
                    </a:solidFill>
                  </a:tcPr>
                </a:tc>
                <a:tc>
                  <a:txBody>
                    <a:bodyPr/>
                    <a:lstStyle/>
                    <a:p>
                      <a:pPr algn="l" fontAlgn="t"/>
                      <a:r>
                        <a:rPr lang="en-IN" sz="1100" kern="1200" dirty="0" err="1">
                          <a:solidFill>
                            <a:srgbClr val="0070C0"/>
                          </a:solidFill>
                          <a:latin typeface="+mn-lt"/>
                          <a:ea typeface="+mn-ea"/>
                          <a:cs typeface="+mn-cs"/>
                        </a:rPr>
                        <a:t>debounceTime</a:t>
                      </a:r>
                      <a:r>
                        <a:rPr lang="en-IN" sz="1100" kern="1200" dirty="0">
                          <a:solidFill>
                            <a:srgbClr val="0070C0"/>
                          </a:solidFill>
                          <a:latin typeface="+mn-lt"/>
                          <a:ea typeface="+mn-ea"/>
                          <a:cs typeface="+mn-cs"/>
                        </a:rPr>
                        <a:t>, </a:t>
                      </a:r>
                      <a:r>
                        <a:rPr lang="en-IN" sz="1100" kern="1200" dirty="0" err="1">
                          <a:solidFill>
                            <a:srgbClr val="0070C0"/>
                          </a:solidFill>
                          <a:latin typeface="+mn-lt"/>
                          <a:ea typeface="+mn-ea"/>
                          <a:cs typeface="+mn-cs"/>
                        </a:rPr>
                        <a:t>distinctUntilChanged</a:t>
                      </a:r>
                      <a:r>
                        <a:rPr lang="en-IN" sz="1100" kern="1200" dirty="0">
                          <a:solidFill>
                            <a:srgbClr val="0070C0"/>
                          </a:solidFill>
                          <a:latin typeface="+mn-lt"/>
                          <a:ea typeface="+mn-ea"/>
                          <a:cs typeface="+mn-cs"/>
                        </a:rPr>
                        <a:t>, filter, take, </a:t>
                      </a:r>
                      <a:r>
                        <a:rPr lang="en-IN" sz="1100" kern="1200" dirty="0" err="1">
                          <a:solidFill>
                            <a:srgbClr val="0070C0"/>
                          </a:solidFill>
                          <a:latin typeface="+mn-lt"/>
                          <a:ea typeface="+mn-ea"/>
                          <a:cs typeface="+mn-cs"/>
                        </a:rPr>
                        <a:t>takeUntil</a:t>
                      </a:r>
                      <a:endParaRPr lang="en-IN" sz="1100" kern="1200" dirty="0">
                        <a:solidFill>
                          <a:srgbClr val="0070C0"/>
                        </a:solidFill>
                        <a:latin typeface="+mn-lt"/>
                        <a:ea typeface="+mn-ea"/>
                        <a:cs typeface="+mn-cs"/>
                      </a:endParaRPr>
                    </a:p>
                  </a:txBody>
                  <a:tcPr marL="140366" marR="140366" marT="140366" marB="140366">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3485780178"/>
                  </a:ext>
                </a:extLst>
              </a:tr>
              <a:tr h="539466">
                <a:tc>
                  <a:txBody>
                    <a:bodyPr/>
                    <a:lstStyle/>
                    <a:p>
                      <a:pPr algn="l" fontAlgn="t"/>
                      <a:r>
                        <a:rPr lang="en-IN" sz="1100" kern="1200">
                          <a:solidFill>
                            <a:srgbClr val="0070C0"/>
                          </a:solidFill>
                          <a:latin typeface="+mn-lt"/>
                          <a:ea typeface="+mn-ea"/>
                          <a:cs typeface="+mn-cs"/>
                        </a:rPr>
                        <a:t>Transformation</a:t>
                      </a:r>
                    </a:p>
                  </a:txBody>
                  <a:tcPr marL="140366" marR="140366" marT="140366" marB="140366">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FFFFF"/>
                    </a:solidFill>
                  </a:tcPr>
                </a:tc>
                <a:tc>
                  <a:txBody>
                    <a:bodyPr/>
                    <a:lstStyle/>
                    <a:p>
                      <a:pPr algn="l" fontAlgn="t"/>
                      <a:r>
                        <a:rPr lang="en-IN" sz="1100" kern="1200" dirty="0" err="1">
                          <a:solidFill>
                            <a:srgbClr val="0070C0"/>
                          </a:solidFill>
                          <a:latin typeface="+mn-lt"/>
                          <a:ea typeface="+mn-ea"/>
                          <a:cs typeface="+mn-cs"/>
                        </a:rPr>
                        <a:t>bufferTime</a:t>
                      </a:r>
                      <a:r>
                        <a:rPr lang="en-IN" sz="1100" kern="1200" dirty="0">
                          <a:solidFill>
                            <a:srgbClr val="0070C0"/>
                          </a:solidFill>
                          <a:latin typeface="+mn-lt"/>
                          <a:ea typeface="+mn-ea"/>
                          <a:cs typeface="+mn-cs"/>
                        </a:rPr>
                        <a:t>, </a:t>
                      </a:r>
                      <a:r>
                        <a:rPr lang="en-IN" sz="1100" kern="1200" dirty="0" err="1">
                          <a:solidFill>
                            <a:srgbClr val="0070C0"/>
                          </a:solidFill>
                          <a:latin typeface="+mn-lt"/>
                          <a:ea typeface="+mn-ea"/>
                          <a:cs typeface="+mn-cs"/>
                        </a:rPr>
                        <a:t>concatMap</a:t>
                      </a:r>
                      <a:r>
                        <a:rPr lang="en-IN" sz="1100" kern="1200" dirty="0">
                          <a:solidFill>
                            <a:srgbClr val="0070C0"/>
                          </a:solidFill>
                          <a:latin typeface="+mn-lt"/>
                          <a:ea typeface="+mn-ea"/>
                          <a:cs typeface="+mn-cs"/>
                        </a:rPr>
                        <a:t>, map, </a:t>
                      </a:r>
                      <a:r>
                        <a:rPr lang="en-IN" sz="1100" kern="1200" dirty="0" err="1">
                          <a:solidFill>
                            <a:srgbClr val="0070C0"/>
                          </a:solidFill>
                          <a:latin typeface="+mn-lt"/>
                          <a:ea typeface="+mn-ea"/>
                          <a:cs typeface="+mn-cs"/>
                        </a:rPr>
                        <a:t>mergeMap</a:t>
                      </a:r>
                      <a:r>
                        <a:rPr lang="en-IN" sz="1100" kern="1200" dirty="0">
                          <a:solidFill>
                            <a:srgbClr val="0070C0"/>
                          </a:solidFill>
                          <a:latin typeface="+mn-lt"/>
                          <a:ea typeface="+mn-ea"/>
                          <a:cs typeface="+mn-cs"/>
                        </a:rPr>
                        <a:t>, scan, </a:t>
                      </a:r>
                      <a:r>
                        <a:rPr lang="en-IN" sz="1100" kern="1200" dirty="0" err="1">
                          <a:solidFill>
                            <a:srgbClr val="0070C0"/>
                          </a:solidFill>
                          <a:latin typeface="+mn-lt"/>
                          <a:ea typeface="+mn-ea"/>
                          <a:cs typeface="+mn-cs"/>
                        </a:rPr>
                        <a:t>switchMap</a:t>
                      </a:r>
                      <a:endParaRPr lang="en-IN" sz="1100" kern="1200" dirty="0">
                        <a:solidFill>
                          <a:srgbClr val="0070C0"/>
                        </a:solidFill>
                        <a:latin typeface="+mn-lt"/>
                        <a:ea typeface="+mn-ea"/>
                        <a:cs typeface="+mn-cs"/>
                      </a:endParaRPr>
                    </a:p>
                  </a:txBody>
                  <a:tcPr marL="140366" marR="140366" marT="140366" marB="140366">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1184639627"/>
                  </a:ext>
                </a:extLst>
              </a:tr>
              <a:tr h="0">
                <a:tc>
                  <a:txBody>
                    <a:bodyPr/>
                    <a:lstStyle/>
                    <a:p>
                      <a:pPr algn="l" fontAlgn="t"/>
                      <a:r>
                        <a:rPr lang="en-IN" sz="1100" kern="1200">
                          <a:solidFill>
                            <a:srgbClr val="0070C0"/>
                          </a:solidFill>
                          <a:latin typeface="+mn-lt"/>
                          <a:ea typeface="+mn-ea"/>
                          <a:cs typeface="+mn-cs"/>
                        </a:rPr>
                        <a:t>Utility</a:t>
                      </a:r>
                    </a:p>
                  </a:txBody>
                  <a:tcPr marL="140366" marR="140366" marT="140366" marB="140366">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FFFFF"/>
                    </a:solidFill>
                  </a:tcPr>
                </a:tc>
                <a:tc>
                  <a:txBody>
                    <a:bodyPr/>
                    <a:lstStyle/>
                    <a:p>
                      <a:pPr algn="l" fontAlgn="t"/>
                      <a:r>
                        <a:rPr lang="en-IN" sz="1100" kern="1200" dirty="0">
                          <a:solidFill>
                            <a:srgbClr val="0070C0"/>
                          </a:solidFill>
                          <a:latin typeface="+mn-lt"/>
                          <a:ea typeface="+mn-ea"/>
                          <a:cs typeface="+mn-cs"/>
                        </a:rPr>
                        <a:t>tap</a:t>
                      </a:r>
                    </a:p>
                  </a:txBody>
                  <a:tcPr marL="140366" marR="140366" marT="140366" marB="140366">
                    <a:lnL>
                      <a:noFill/>
                    </a:lnL>
                    <a:lnR>
                      <a:noFill/>
                    </a:lnR>
                    <a:lnT w="9525" cap="flat" cmpd="sng" algn="ctr">
                      <a:solidFill>
                        <a:srgbClr val="DBDBDB"/>
                      </a:solidFill>
                      <a:prstDash val="solid"/>
                      <a:round/>
                      <a:headEnd type="none" w="med" len="med"/>
                      <a:tailEnd type="none" w="med" len="med"/>
                    </a:lnT>
                    <a:lnB w="9525" cap="flat" cmpd="sng" algn="ctr">
                      <a:solidFill>
                        <a:srgbClr val="DBDBDB"/>
                      </a:solidFill>
                      <a:prstDash val="solid"/>
                      <a:round/>
                      <a:headEnd type="none" w="med" len="med"/>
                      <a:tailEnd type="none" w="med" len="med"/>
                    </a:lnB>
                    <a:solidFill>
                      <a:srgbClr val="FFFFFF"/>
                    </a:solidFill>
                  </a:tcPr>
                </a:tc>
                <a:extLst>
                  <a:ext uri="{0D108BD9-81ED-4DB2-BD59-A6C34878D82A}">
                    <a16:rowId xmlns:a16="http://schemas.microsoft.com/office/drawing/2014/main" val="365631636"/>
                  </a:ext>
                </a:extLst>
              </a:tr>
              <a:tr h="364518">
                <a:tc>
                  <a:txBody>
                    <a:bodyPr/>
                    <a:lstStyle/>
                    <a:p>
                      <a:pPr algn="l" fontAlgn="t"/>
                      <a:r>
                        <a:rPr lang="en-IN" sz="1100" kern="1200" dirty="0">
                          <a:solidFill>
                            <a:srgbClr val="0070C0"/>
                          </a:solidFill>
                          <a:latin typeface="+mn-lt"/>
                          <a:ea typeface="+mn-ea"/>
                          <a:cs typeface="+mn-cs"/>
                        </a:rPr>
                        <a:t>Multicasting</a:t>
                      </a:r>
                    </a:p>
                  </a:txBody>
                  <a:tcPr marL="140366" marR="140366" marT="140366" marB="140366">
                    <a:lnL>
                      <a:noFill/>
                    </a:lnL>
                    <a:lnR>
                      <a:noFill/>
                    </a:lnR>
                    <a:lnT w="9525" cap="flat" cmpd="sng" algn="ctr">
                      <a:solidFill>
                        <a:srgbClr val="DBDBDB"/>
                      </a:solidFill>
                      <a:prstDash val="solid"/>
                      <a:round/>
                      <a:headEnd type="none" w="med" len="med"/>
                      <a:tailEnd type="none" w="med" len="med"/>
                    </a:lnT>
                    <a:lnB>
                      <a:noFill/>
                    </a:lnB>
                    <a:solidFill>
                      <a:srgbClr val="FFFFFF"/>
                    </a:solidFill>
                  </a:tcPr>
                </a:tc>
                <a:tc>
                  <a:txBody>
                    <a:bodyPr/>
                    <a:lstStyle/>
                    <a:p>
                      <a:pPr algn="l" fontAlgn="t"/>
                      <a:r>
                        <a:rPr lang="en-IN" sz="1100" kern="1200" dirty="0">
                          <a:solidFill>
                            <a:srgbClr val="0070C0"/>
                          </a:solidFill>
                          <a:latin typeface="+mn-lt"/>
                          <a:ea typeface="+mn-ea"/>
                          <a:cs typeface="+mn-cs"/>
                        </a:rPr>
                        <a:t>share</a:t>
                      </a:r>
                    </a:p>
                  </a:txBody>
                  <a:tcPr marL="140366" marR="140366" marT="140366" marB="140366">
                    <a:lnL>
                      <a:noFill/>
                    </a:lnL>
                    <a:lnR>
                      <a:noFill/>
                    </a:lnR>
                    <a:lnT w="9525" cap="flat" cmpd="sng" algn="ctr">
                      <a:solidFill>
                        <a:srgbClr val="DBDBDB"/>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207461076"/>
                  </a:ext>
                </a:extLst>
              </a:tr>
            </a:tbl>
          </a:graphicData>
        </a:graphic>
      </p:graphicFrame>
      <p:sp>
        <p:nvSpPr>
          <p:cNvPr id="9" name="TextBox 8">
            <a:extLst>
              <a:ext uri="{FF2B5EF4-FFF2-40B4-BE49-F238E27FC236}">
                <a16:creationId xmlns:a16="http://schemas.microsoft.com/office/drawing/2014/main" id="{AEF07A66-9ED8-4746-B11B-6910A19AABC7}"/>
              </a:ext>
            </a:extLst>
          </p:cNvPr>
          <p:cNvSpPr txBox="1"/>
          <p:nvPr/>
        </p:nvSpPr>
        <p:spPr>
          <a:xfrm>
            <a:off x="6360161" y="160774"/>
            <a:ext cx="2249334" cy="369332"/>
          </a:xfrm>
          <a:prstGeom prst="rect">
            <a:avLst/>
          </a:prstGeom>
          <a:noFill/>
        </p:spPr>
        <p:txBody>
          <a:bodyPr wrap="none" rtlCol="0">
            <a:spAutoFit/>
          </a:bodyPr>
          <a:lstStyle/>
          <a:p>
            <a:r>
              <a:rPr lang="en-US" dirty="0">
                <a:solidFill>
                  <a:srgbClr val="7030A0"/>
                </a:solidFill>
              </a:rPr>
              <a:t>Table of operators:</a:t>
            </a:r>
          </a:p>
        </p:txBody>
      </p:sp>
    </p:spTree>
    <p:extLst>
      <p:ext uri="{BB962C8B-B14F-4D97-AF65-F5344CB8AC3E}">
        <p14:creationId xmlns:p14="http://schemas.microsoft.com/office/powerpoint/2010/main" val="12288853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4CBBF-16EC-734B-A400-E82A0D5C74E6}"/>
              </a:ext>
            </a:extLst>
          </p:cNvPr>
          <p:cNvSpPr>
            <a:spLocks noGrp="1"/>
          </p:cNvSpPr>
          <p:nvPr>
            <p:ph type="title"/>
          </p:nvPr>
        </p:nvSpPr>
        <p:spPr>
          <a:xfrm>
            <a:off x="746760" y="0"/>
            <a:ext cx="10515600" cy="1325563"/>
          </a:xfrm>
        </p:spPr>
        <p:txBody>
          <a:bodyPr/>
          <a:lstStyle/>
          <a:p>
            <a:r>
              <a:rPr lang="en-US" dirty="0"/>
              <a:t>Bootstrap CSS installation</a:t>
            </a:r>
          </a:p>
        </p:txBody>
      </p:sp>
      <p:sp>
        <p:nvSpPr>
          <p:cNvPr id="4" name="TextBox 3">
            <a:extLst>
              <a:ext uri="{FF2B5EF4-FFF2-40B4-BE49-F238E27FC236}">
                <a16:creationId xmlns:a16="http://schemas.microsoft.com/office/drawing/2014/main" id="{E06D59D2-9E29-2146-A1F0-5EBC08A7758C}"/>
              </a:ext>
            </a:extLst>
          </p:cNvPr>
          <p:cNvSpPr txBox="1"/>
          <p:nvPr/>
        </p:nvSpPr>
        <p:spPr>
          <a:xfrm>
            <a:off x="838200" y="1442720"/>
            <a:ext cx="6327373" cy="1754326"/>
          </a:xfrm>
          <a:prstGeom prst="rect">
            <a:avLst/>
          </a:prstGeom>
          <a:noFill/>
        </p:spPr>
        <p:txBody>
          <a:bodyPr wrap="none" rtlCol="0">
            <a:spAutoFit/>
          </a:bodyPr>
          <a:lstStyle/>
          <a:p>
            <a:r>
              <a:rPr lang="en-US" dirty="0" err="1"/>
              <a:t>npm</a:t>
            </a:r>
            <a:r>
              <a:rPr lang="en-US" dirty="0"/>
              <a:t> install --save bootstrap</a:t>
            </a:r>
          </a:p>
          <a:p>
            <a:r>
              <a:rPr lang="en-US" dirty="0" err="1"/>
              <a:t>npm</a:t>
            </a:r>
            <a:r>
              <a:rPr lang="en-US" dirty="0"/>
              <a:t> install --save </a:t>
            </a:r>
            <a:r>
              <a:rPr lang="en-US" dirty="0" err="1"/>
              <a:t>jquery</a:t>
            </a:r>
            <a:endParaRPr lang="en-US" dirty="0"/>
          </a:p>
          <a:p>
            <a:endParaRPr lang="en-US" dirty="0"/>
          </a:p>
          <a:p>
            <a:r>
              <a:rPr lang="en-US" dirty="0">
                <a:solidFill>
                  <a:srgbClr val="7030A0"/>
                </a:solidFill>
              </a:rPr>
              <a:t>After installation update root level style </a:t>
            </a:r>
            <a:r>
              <a:rPr lang="en-US" dirty="0" err="1">
                <a:solidFill>
                  <a:srgbClr val="7030A0"/>
                </a:solidFill>
              </a:rPr>
              <a:t>css</a:t>
            </a:r>
            <a:r>
              <a:rPr lang="en-US" dirty="0">
                <a:solidFill>
                  <a:srgbClr val="7030A0"/>
                </a:solidFill>
              </a:rPr>
              <a:t> file as below</a:t>
            </a:r>
          </a:p>
          <a:p>
            <a:r>
              <a:rPr lang="en-IN" dirty="0"/>
              <a:t>@import "~bootstrap/</a:t>
            </a:r>
            <a:r>
              <a:rPr lang="en-IN" dirty="0" err="1"/>
              <a:t>dist</a:t>
            </a:r>
            <a:r>
              <a:rPr lang="en-IN" dirty="0"/>
              <a:t>/</a:t>
            </a:r>
            <a:r>
              <a:rPr lang="en-IN" dirty="0" err="1"/>
              <a:t>css</a:t>
            </a:r>
            <a:r>
              <a:rPr lang="en-IN" dirty="0"/>
              <a:t>/</a:t>
            </a:r>
            <a:r>
              <a:rPr lang="en-IN" dirty="0" err="1"/>
              <a:t>bootstrap.css</a:t>
            </a:r>
            <a:r>
              <a:rPr lang="en-IN" dirty="0"/>
              <a:t>"</a:t>
            </a:r>
          </a:p>
          <a:p>
            <a:endParaRPr lang="en-US" dirty="0"/>
          </a:p>
        </p:txBody>
      </p:sp>
    </p:spTree>
    <p:extLst>
      <p:ext uri="{BB962C8B-B14F-4D97-AF65-F5344CB8AC3E}">
        <p14:creationId xmlns:p14="http://schemas.microsoft.com/office/powerpoint/2010/main" val="3528203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B12437B-B5E3-814F-A8EC-A68B7CD9EBE2}"/>
              </a:ext>
            </a:extLst>
          </p:cNvPr>
          <p:cNvSpPr txBox="1"/>
          <p:nvPr/>
        </p:nvSpPr>
        <p:spPr>
          <a:xfrm>
            <a:off x="866194" y="483283"/>
            <a:ext cx="10993016" cy="5209118"/>
          </a:xfrm>
          <a:prstGeom prst="rect">
            <a:avLst/>
          </a:prstGeom>
          <a:noFill/>
        </p:spPr>
        <p:txBody>
          <a:bodyPr wrap="square" rtlCol="0">
            <a:spAutoFit/>
          </a:bodyPr>
          <a:lstStyle/>
          <a:p>
            <a:r>
              <a:rPr lang="en-IN" b="1" dirty="0">
                <a:solidFill>
                  <a:srgbClr val="7030A0"/>
                </a:solidFill>
              </a:rPr>
              <a:t>Property binding</a:t>
            </a:r>
            <a:r>
              <a:rPr lang="en-IN" sz="1600" dirty="0">
                <a:solidFill>
                  <a:srgbClr val="7030A0"/>
                </a:solidFill>
              </a:rPr>
              <a:t>: </a:t>
            </a:r>
            <a:r>
              <a:rPr lang="en-IN" sz="1400" dirty="0"/>
              <a:t>allows us to bind HTML element property to a property in the component. Whenever the value of the component changes, Angular updates the element property in the View. You can set the properties such as class, </a:t>
            </a:r>
            <a:r>
              <a:rPr lang="en-IN" sz="1400" dirty="0" err="1"/>
              <a:t>href</a:t>
            </a:r>
            <a:r>
              <a:rPr lang="en-IN" sz="1400" dirty="0"/>
              <a:t>, </a:t>
            </a:r>
            <a:r>
              <a:rPr lang="en-IN" sz="1400" dirty="0" err="1"/>
              <a:t>src</a:t>
            </a:r>
            <a:r>
              <a:rPr lang="en-IN" sz="1400" dirty="0"/>
              <a:t>, etc</a:t>
            </a:r>
            <a:endParaRPr lang="en-IN" sz="1400" dirty="0">
              <a:solidFill>
                <a:srgbClr val="7030A0"/>
              </a:solidFill>
            </a:endParaRPr>
          </a:p>
          <a:p>
            <a:pPr fontAlgn="base"/>
            <a:r>
              <a:rPr lang="en-IN" sz="1400" dirty="0"/>
              <a:t>The Property Binding uses the following Syntax</a:t>
            </a:r>
            <a:endParaRPr lang="en-IN" sz="1600" dirty="0"/>
          </a:p>
          <a:p>
            <a:pPr fontAlgn="base"/>
            <a:r>
              <a:rPr lang="en-IN" sz="1600" dirty="0">
                <a:solidFill>
                  <a:srgbClr val="0070C0"/>
                </a:solidFill>
              </a:rPr>
              <a:t>[binding-target]=”binding-source”   //(target property is enclosed in a square bracket []</a:t>
            </a:r>
          </a:p>
          <a:p>
            <a:r>
              <a:rPr lang="en-US" sz="1600" dirty="0" err="1"/>
              <a:t>Eg</a:t>
            </a:r>
            <a:r>
              <a:rPr lang="en-US" sz="1600" dirty="0"/>
              <a:t>:</a:t>
            </a:r>
          </a:p>
          <a:p>
            <a:pPr fontAlgn="base"/>
            <a:r>
              <a:rPr lang="en-IN" sz="1600" dirty="0">
                <a:solidFill>
                  <a:srgbClr val="0070C0"/>
                </a:solidFill>
              </a:rPr>
              <a:t>&lt;h1 [</a:t>
            </a:r>
            <a:r>
              <a:rPr lang="en-IN" sz="1600" dirty="0" err="1">
                <a:solidFill>
                  <a:srgbClr val="0070C0"/>
                </a:solidFill>
              </a:rPr>
              <a:t>innerText</a:t>
            </a:r>
            <a:r>
              <a:rPr lang="en-IN" sz="1600" dirty="0">
                <a:solidFill>
                  <a:srgbClr val="0070C0"/>
                </a:solidFill>
              </a:rPr>
              <a:t>]="title"&gt;&lt;/h1&gt;</a:t>
            </a:r>
          </a:p>
          <a:p>
            <a:pPr fontAlgn="base"/>
            <a:endParaRPr lang="en-IN" sz="1600" i="1" dirty="0">
              <a:solidFill>
                <a:srgbClr val="00B0F0"/>
              </a:solidFill>
            </a:endParaRPr>
          </a:p>
          <a:p>
            <a:pPr fontAlgn="base"/>
            <a:r>
              <a:rPr lang="en-IN" sz="1400" dirty="0"/>
              <a:t>The Binding source must be a template expression. It can be property in the component, method in component, a template reference variable or an expression containing all of them.</a:t>
            </a:r>
          </a:p>
          <a:p>
            <a:r>
              <a:rPr lang="en-US" sz="1400" dirty="0"/>
              <a:t>We can use this binding type for </a:t>
            </a:r>
            <a:r>
              <a:rPr lang="en-IN" sz="1600" dirty="0"/>
              <a:t>Class Binding</a:t>
            </a:r>
            <a:r>
              <a:rPr lang="en-US" sz="1600" dirty="0"/>
              <a:t>, </a:t>
            </a:r>
            <a:r>
              <a:rPr lang="en-IN" sz="1600" dirty="0"/>
              <a:t>Style Binding, Attribute binding</a:t>
            </a:r>
          </a:p>
          <a:p>
            <a:endParaRPr lang="en-IN" sz="1600" dirty="0"/>
          </a:p>
          <a:p>
            <a:pPr fontAlgn="base"/>
            <a:r>
              <a:rPr lang="en-IN" dirty="0"/>
              <a:t>Property Binding Vs Interpolation</a:t>
            </a:r>
          </a:p>
          <a:p>
            <a:pPr fontAlgn="base"/>
            <a:r>
              <a:rPr lang="en-IN" sz="1400" dirty="0"/>
              <a:t>Everything that can be done from interpolation can also be done using the Property binding. Interpolation is actually a shorthand for binding to the </a:t>
            </a:r>
            <a:r>
              <a:rPr lang="en-IN" sz="1100" dirty="0" err="1"/>
              <a:t>textContent</a:t>
            </a:r>
            <a:r>
              <a:rPr lang="en-IN" sz="1400" dirty="0"/>
              <a:t> property of an element.</a:t>
            </a:r>
          </a:p>
          <a:p>
            <a:pPr fontAlgn="base"/>
            <a:endParaRPr lang="en-IN" sz="1600" dirty="0">
              <a:solidFill>
                <a:srgbClr val="0070C0"/>
              </a:solidFill>
            </a:endParaRPr>
          </a:p>
          <a:p>
            <a:pPr fontAlgn="base"/>
            <a:r>
              <a:rPr lang="en-IN" sz="1600" dirty="0">
                <a:solidFill>
                  <a:srgbClr val="0070C0"/>
                </a:solidFill>
              </a:rPr>
              <a:t>&lt;h1&gt; {{ title }} &lt;/h1&gt; </a:t>
            </a:r>
            <a:r>
              <a:rPr lang="en-IN" sz="1600" dirty="0"/>
              <a:t>same as </a:t>
            </a:r>
            <a:r>
              <a:rPr lang="en-IN" sz="1600" dirty="0">
                <a:solidFill>
                  <a:srgbClr val="0070C0"/>
                </a:solidFill>
              </a:rPr>
              <a:t>&lt;h1 [</a:t>
            </a:r>
            <a:r>
              <a:rPr lang="en-IN" sz="1600" dirty="0" err="1">
                <a:solidFill>
                  <a:srgbClr val="0070C0"/>
                </a:solidFill>
              </a:rPr>
              <a:t>innerText</a:t>
            </a:r>
            <a:r>
              <a:rPr lang="en-IN" sz="1600" dirty="0">
                <a:solidFill>
                  <a:srgbClr val="0070C0"/>
                </a:solidFill>
              </a:rPr>
              <a:t>]="title"&gt;&lt;/h1&gt;</a:t>
            </a:r>
          </a:p>
          <a:p>
            <a:pPr fontAlgn="base"/>
            <a:endParaRPr lang="en-IN" sz="1400" dirty="0"/>
          </a:p>
          <a:p>
            <a:pPr marL="285750" indent="-285750" fontAlgn="base">
              <a:buFont typeface="Wingdings" pitchFamily="2" charset="2"/>
              <a:buChar char="v"/>
            </a:pPr>
            <a:r>
              <a:rPr lang="en-IN" sz="1400" dirty="0"/>
              <a:t>In fact, Angular automatically translates interpolations into the corresponding property bindings before rendering the view.</a:t>
            </a:r>
          </a:p>
          <a:p>
            <a:pPr marL="285750" indent="-285750" fontAlgn="base">
              <a:buFont typeface="Wingdings" pitchFamily="2" charset="2"/>
              <a:buChar char="v"/>
            </a:pPr>
            <a:r>
              <a:rPr lang="en-IN" sz="1400" dirty="0"/>
              <a:t>Interpolation requires the expression to return a string. If you want to set an element property to a non-string data value, you must use property binding.</a:t>
            </a:r>
          </a:p>
          <a:p>
            <a:pPr fontAlgn="base"/>
            <a:endParaRPr lang="en-IN" sz="1050" dirty="0">
              <a:solidFill>
                <a:srgbClr val="0070C0"/>
              </a:solidFill>
            </a:endParaRPr>
          </a:p>
          <a:p>
            <a:endParaRPr lang="en-IN" dirty="0"/>
          </a:p>
        </p:txBody>
      </p:sp>
    </p:spTree>
    <p:extLst>
      <p:ext uri="{BB962C8B-B14F-4D97-AF65-F5344CB8AC3E}">
        <p14:creationId xmlns:p14="http://schemas.microsoft.com/office/powerpoint/2010/main" val="1960412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6D32E9-9B73-1C4D-AFD7-975C98F9F66C}"/>
              </a:ext>
            </a:extLst>
          </p:cNvPr>
          <p:cNvSpPr txBox="1"/>
          <p:nvPr/>
        </p:nvSpPr>
        <p:spPr>
          <a:xfrm>
            <a:off x="875524" y="331497"/>
            <a:ext cx="11002348" cy="5740033"/>
          </a:xfrm>
          <a:prstGeom prst="rect">
            <a:avLst/>
          </a:prstGeom>
          <a:noFill/>
        </p:spPr>
        <p:txBody>
          <a:bodyPr wrap="square" rtlCol="0">
            <a:spAutoFit/>
          </a:bodyPr>
          <a:lstStyle/>
          <a:p>
            <a:r>
              <a:rPr lang="en-IN" b="1" dirty="0">
                <a:solidFill>
                  <a:srgbClr val="7030A0"/>
                </a:solidFill>
              </a:rPr>
              <a:t>Binding Data From View to Component</a:t>
            </a:r>
          </a:p>
          <a:p>
            <a:r>
              <a:rPr lang="en-IN" sz="1600" b="1" dirty="0"/>
              <a:t>Event Binding: </a:t>
            </a:r>
            <a:r>
              <a:rPr lang="en-IN" sz="1400" dirty="0"/>
              <a:t>allows us to bind events such as keystroke, clicks, hover, touch, etc to a method in component. It is one way from view to component. By tracking the user events in the view and responding to it, we can keep our component in sync with the view. </a:t>
            </a:r>
          </a:p>
          <a:p>
            <a:endParaRPr lang="en-IN" sz="1400" dirty="0"/>
          </a:p>
          <a:p>
            <a:pPr fontAlgn="base"/>
            <a:r>
              <a:rPr lang="en-IN" sz="1400" dirty="0"/>
              <a:t>Angular uses the following syntax for event binding</a:t>
            </a:r>
          </a:p>
          <a:p>
            <a:pPr fontAlgn="base"/>
            <a:r>
              <a:rPr lang="en-IN" sz="1400" dirty="0">
                <a:solidFill>
                  <a:srgbClr val="0070C0"/>
                </a:solidFill>
              </a:rPr>
              <a:t>(target-event)="</a:t>
            </a:r>
            <a:r>
              <a:rPr lang="en-IN" sz="1400" dirty="0" err="1">
                <a:solidFill>
                  <a:srgbClr val="0070C0"/>
                </a:solidFill>
              </a:rPr>
              <a:t>TemplateStatement</a:t>
            </a:r>
            <a:r>
              <a:rPr lang="en-IN" sz="1400" dirty="0">
                <a:solidFill>
                  <a:srgbClr val="0070C0"/>
                </a:solidFill>
              </a:rPr>
              <a:t>”</a:t>
            </a:r>
          </a:p>
          <a:p>
            <a:pPr fontAlgn="base"/>
            <a:r>
              <a:rPr lang="en-US" sz="1400" dirty="0" err="1"/>
              <a:t>Eg</a:t>
            </a:r>
            <a:r>
              <a:rPr lang="en-US" sz="1400" dirty="0"/>
              <a:t>:</a:t>
            </a:r>
          </a:p>
          <a:p>
            <a:pPr fontAlgn="base"/>
            <a:r>
              <a:rPr lang="en-IN" sz="1400" dirty="0">
                <a:solidFill>
                  <a:srgbClr val="0070C0"/>
                </a:solidFill>
              </a:rPr>
              <a:t>&lt;button (click)="</a:t>
            </a:r>
            <a:r>
              <a:rPr lang="en-IN" sz="1400" dirty="0" err="1">
                <a:solidFill>
                  <a:srgbClr val="0070C0"/>
                </a:solidFill>
              </a:rPr>
              <a:t>onSave</a:t>
            </a:r>
            <a:r>
              <a:rPr lang="en-IN" sz="1400" dirty="0">
                <a:solidFill>
                  <a:srgbClr val="0070C0"/>
                </a:solidFill>
              </a:rPr>
              <a:t>()"&gt;Save&lt;/button&gt;</a:t>
            </a:r>
          </a:p>
          <a:p>
            <a:pPr fontAlgn="base"/>
            <a:endParaRPr lang="en-IN" sz="1400" i="1" dirty="0">
              <a:solidFill>
                <a:srgbClr val="00B0F0"/>
              </a:solidFill>
            </a:endParaRPr>
          </a:p>
          <a:p>
            <a:pPr fontAlgn="base"/>
            <a:r>
              <a:rPr lang="en-IN" dirty="0"/>
              <a:t>on-</a:t>
            </a:r>
          </a:p>
          <a:p>
            <a:pPr fontAlgn="base"/>
            <a:r>
              <a:rPr lang="en-IN" sz="1400" dirty="0"/>
              <a:t>Instead of parentheses, you can also use the on- syntax as shown below.</a:t>
            </a:r>
          </a:p>
          <a:p>
            <a:pPr fontAlgn="base"/>
            <a:r>
              <a:rPr lang="en-IN" sz="1600" dirty="0">
                <a:solidFill>
                  <a:srgbClr val="0070C0"/>
                </a:solidFill>
              </a:rPr>
              <a:t>&lt;button on-click="</a:t>
            </a:r>
            <a:r>
              <a:rPr lang="en-IN" sz="1600" dirty="0" err="1">
                <a:solidFill>
                  <a:srgbClr val="0070C0"/>
                </a:solidFill>
              </a:rPr>
              <a:t>clickMe</a:t>
            </a:r>
            <a:r>
              <a:rPr lang="en-IN" sz="1600" dirty="0">
                <a:solidFill>
                  <a:srgbClr val="0070C0"/>
                </a:solidFill>
              </a:rPr>
              <a:t>()"&gt;Click Me&lt;/button&gt;</a:t>
            </a:r>
            <a:endParaRPr lang="en-IN" sz="1200" dirty="0">
              <a:solidFill>
                <a:srgbClr val="0070C0"/>
              </a:solidFill>
            </a:endParaRPr>
          </a:p>
          <a:p>
            <a:pPr fontAlgn="base"/>
            <a:endParaRPr lang="en-IN" sz="1100" i="1" dirty="0">
              <a:solidFill>
                <a:srgbClr val="00B0F0"/>
              </a:solidFill>
            </a:endParaRPr>
          </a:p>
          <a:p>
            <a:r>
              <a:rPr lang="en-IN" dirty="0"/>
              <a:t>Multiple event handlers</a:t>
            </a:r>
          </a:p>
          <a:p>
            <a:r>
              <a:rPr lang="en-IN" sz="1600" dirty="0">
                <a:solidFill>
                  <a:srgbClr val="0070C0"/>
                </a:solidFill>
              </a:rPr>
              <a:t>&lt;button (click)="</a:t>
            </a:r>
            <a:r>
              <a:rPr lang="en-IN" sz="1600" dirty="0" err="1">
                <a:solidFill>
                  <a:srgbClr val="0070C0"/>
                </a:solidFill>
              </a:rPr>
              <a:t>clickMe</a:t>
            </a:r>
            <a:r>
              <a:rPr lang="en-IN" sz="1600" dirty="0">
                <a:solidFill>
                  <a:srgbClr val="0070C0"/>
                </a:solidFill>
              </a:rPr>
              <a:t>(); clickCount1=</a:t>
            </a:r>
            <a:r>
              <a:rPr lang="en-IN" sz="1600" dirty="0" err="1">
                <a:solidFill>
                  <a:srgbClr val="0070C0"/>
                </a:solidFill>
              </a:rPr>
              <a:t>clickCount</a:t>
            </a:r>
            <a:r>
              <a:rPr lang="en-IN" sz="1600" dirty="0">
                <a:solidFill>
                  <a:srgbClr val="0070C0"/>
                </a:solidFill>
              </a:rPr>
              <a:t>"&gt;Click Me&lt;/button&gt;</a:t>
            </a:r>
          </a:p>
          <a:p>
            <a:endParaRPr lang="en-IN" sz="1600" dirty="0">
              <a:solidFill>
                <a:srgbClr val="0070C0"/>
              </a:solidFill>
            </a:endParaRPr>
          </a:p>
          <a:p>
            <a:r>
              <a:rPr lang="en-IN" dirty="0"/>
              <a:t>$event Payload</a:t>
            </a:r>
          </a:p>
          <a:p>
            <a:r>
              <a:rPr lang="en-IN" sz="1600" dirty="0">
                <a:solidFill>
                  <a:srgbClr val="0070C0"/>
                </a:solidFill>
              </a:rPr>
              <a:t>&lt;input (input)="</a:t>
            </a:r>
            <a:r>
              <a:rPr lang="en-IN" sz="1600" dirty="0" err="1">
                <a:solidFill>
                  <a:srgbClr val="0070C0"/>
                </a:solidFill>
              </a:rPr>
              <a:t>handleInput</a:t>
            </a:r>
            <a:r>
              <a:rPr lang="en-IN" sz="1600" dirty="0">
                <a:solidFill>
                  <a:srgbClr val="0070C0"/>
                </a:solidFill>
              </a:rPr>
              <a:t>($event)"&gt;</a:t>
            </a:r>
          </a:p>
          <a:p>
            <a:endParaRPr lang="en-IN" sz="1600" dirty="0">
              <a:solidFill>
                <a:srgbClr val="0070C0"/>
              </a:solidFill>
            </a:endParaRPr>
          </a:p>
          <a:p>
            <a:r>
              <a:rPr lang="en-IN" dirty="0"/>
              <a:t>Template reference variable </a:t>
            </a:r>
            <a:r>
              <a:rPr lang="en-IN" b="1" dirty="0"/>
              <a:t>#name</a:t>
            </a:r>
          </a:p>
          <a:p>
            <a:r>
              <a:rPr lang="en-IN" sz="1600" dirty="0">
                <a:solidFill>
                  <a:srgbClr val="0070C0"/>
                </a:solidFill>
              </a:rPr>
              <a:t>&lt;input #el (input)="handleInput1(el)"&gt;</a:t>
            </a:r>
          </a:p>
          <a:p>
            <a:endParaRPr lang="en-IN" sz="1600" dirty="0">
              <a:solidFill>
                <a:srgbClr val="0070C0"/>
              </a:solidFill>
            </a:endParaRPr>
          </a:p>
          <a:p>
            <a:endParaRPr lang="en-IN" sz="1200" dirty="0">
              <a:solidFill>
                <a:srgbClr val="0070C0"/>
              </a:solidFill>
            </a:endParaRPr>
          </a:p>
        </p:txBody>
      </p:sp>
      <p:pic>
        <p:nvPicPr>
          <p:cNvPr id="5" name="Picture 4">
            <a:extLst>
              <a:ext uri="{FF2B5EF4-FFF2-40B4-BE49-F238E27FC236}">
                <a16:creationId xmlns:a16="http://schemas.microsoft.com/office/drawing/2014/main" id="{D6F91EE7-F4EF-434F-9E71-59BDCD194A93}"/>
              </a:ext>
            </a:extLst>
          </p:cNvPr>
          <p:cNvPicPr>
            <a:picLocks noChangeAspect="1"/>
          </p:cNvPicPr>
          <p:nvPr/>
        </p:nvPicPr>
        <p:blipFill>
          <a:blip r:embed="rId2"/>
          <a:stretch>
            <a:fillRect/>
          </a:stretch>
        </p:blipFill>
        <p:spPr>
          <a:xfrm>
            <a:off x="7432220" y="1286459"/>
            <a:ext cx="3884256" cy="1876619"/>
          </a:xfrm>
          <a:prstGeom prst="rect">
            <a:avLst/>
          </a:prstGeom>
        </p:spPr>
      </p:pic>
    </p:spTree>
    <p:extLst>
      <p:ext uri="{BB962C8B-B14F-4D97-AF65-F5344CB8AC3E}">
        <p14:creationId xmlns:p14="http://schemas.microsoft.com/office/powerpoint/2010/main" val="2749848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51528-A674-BA46-AFBD-EBC52833C17E}"/>
              </a:ext>
            </a:extLst>
          </p:cNvPr>
          <p:cNvSpPr>
            <a:spLocks noGrp="1"/>
          </p:cNvSpPr>
          <p:nvPr>
            <p:ph type="title"/>
          </p:nvPr>
        </p:nvSpPr>
        <p:spPr>
          <a:xfrm>
            <a:off x="698240" y="103868"/>
            <a:ext cx="10515600" cy="698565"/>
          </a:xfrm>
        </p:spPr>
        <p:txBody>
          <a:bodyPr/>
          <a:lstStyle/>
          <a:p>
            <a:r>
              <a:rPr lang="en-IN" dirty="0"/>
              <a:t>Two Way binding</a:t>
            </a:r>
            <a:endParaRPr lang="en-US" dirty="0"/>
          </a:p>
        </p:txBody>
      </p:sp>
      <p:sp>
        <p:nvSpPr>
          <p:cNvPr id="4" name="TextBox 3">
            <a:extLst>
              <a:ext uri="{FF2B5EF4-FFF2-40B4-BE49-F238E27FC236}">
                <a16:creationId xmlns:a16="http://schemas.microsoft.com/office/drawing/2014/main" id="{A7FE7941-404F-164F-8F5C-2E05EB6B6B24}"/>
              </a:ext>
            </a:extLst>
          </p:cNvPr>
          <p:cNvSpPr txBox="1"/>
          <p:nvPr/>
        </p:nvSpPr>
        <p:spPr>
          <a:xfrm>
            <a:off x="886408" y="951722"/>
            <a:ext cx="10870163" cy="4647426"/>
          </a:xfrm>
          <a:prstGeom prst="rect">
            <a:avLst/>
          </a:prstGeom>
          <a:noFill/>
        </p:spPr>
        <p:txBody>
          <a:bodyPr wrap="square" rtlCol="0">
            <a:spAutoFit/>
          </a:bodyPr>
          <a:lstStyle/>
          <a:p>
            <a:r>
              <a:rPr lang="en-IN" sz="1600" dirty="0"/>
              <a:t>Two-way binding means that changes made to our model in the component are propagated to the view and that any changes made in the view are immediately updated in the underlying component</a:t>
            </a:r>
          </a:p>
          <a:p>
            <a:endParaRPr lang="en-IN" sz="1600" dirty="0"/>
          </a:p>
          <a:p>
            <a:r>
              <a:rPr lang="en-IN" sz="1600" dirty="0"/>
              <a:t>The two-way binding uses the special syntax [()], </a:t>
            </a:r>
          </a:p>
          <a:p>
            <a:r>
              <a:rPr lang="en-IN" sz="1600" dirty="0"/>
              <a:t>it means both property binding and event binding</a:t>
            </a:r>
          </a:p>
          <a:p>
            <a:r>
              <a:rPr lang="en-IN" sz="1600" dirty="0">
                <a:solidFill>
                  <a:srgbClr val="0070C0"/>
                </a:solidFill>
              </a:rPr>
              <a:t>&lt;</a:t>
            </a:r>
            <a:r>
              <a:rPr lang="en-IN" sz="1600" dirty="0" err="1">
                <a:solidFill>
                  <a:srgbClr val="0070C0"/>
                </a:solidFill>
              </a:rPr>
              <a:t>someElement</a:t>
            </a:r>
            <a:r>
              <a:rPr lang="en-IN" sz="1600" dirty="0">
                <a:solidFill>
                  <a:srgbClr val="0070C0"/>
                </a:solidFill>
              </a:rPr>
              <a:t> [(</a:t>
            </a:r>
            <a:r>
              <a:rPr lang="en-IN" sz="1600" dirty="0" err="1">
                <a:solidFill>
                  <a:srgbClr val="0070C0"/>
                </a:solidFill>
              </a:rPr>
              <a:t>someProperty</a:t>
            </a:r>
            <a:r>
              <a:rPr lang="en-IN" sz="1600" dirty="0">
                <a:solidFill>
                  <a:srgbClr val="0070C0"/>
                </a:solidFill>
              </a:rPr>
              <a:t>)]="value"&gt;&lt;/</a:t>
            </a:r>
            <a:r>
              <a:rPr lang="en-IN" sz="1600" dirty="0" err="1">
                <a:solidFill>
                  <a:srgbClr val="0070C0"/>
                </a:solidFill>
              </a:rPr>
              <a:t>someElement</a:t>
            </a:r>
            <a:r>
              <a:rPr lang="en-IN" sz="1600" dirty="0">
                <a:solidFill>
                  <a:srgbClr val="0070C0"/>
                </a:solidFill>
              </a:rPr>
              <a:t>&gt;.</a:t>
            </a:r>
          </a:p>
          <a:p>
            <a:endParaRPr lang="en-US" sz="1600" dirty="0">
              <a:solidFill>
                <a:srgbClr val="00B0F0"/>
              </a:solidFill>
            </a:endParaRPr>
          </a:p>
          <a:p>
            <a:pPr fontAlgn="base"/>
            <a:r>
              <a:rPr lang="en-IN" sz="1400" dirty="0"/>
              <a:t>angular has a special directive </a:t>
            </a:r>
            <a:r>
              <a:rPr lang="en-IN" sz="1400" dirty="0" err="1"/>
              <a:t>ngModel</a:t>
            </a:r>
            <a:r>
              <a:rPr lang="en-IN" sz="1400" dirty="0"/>
              <a:t>, which sets up the two-way binding</a:t>
            </a:r>
          </a:p>
          <a:p>
            <a:pPr fontAlgn="base"/>
            <a:r>
              <a:rPr lang="en-IN" sz="1400" dirty="0"/>
              <a:t>The </a:t>
            </a:r>
            <a:r>
              <a:rPr lang="en-IN" sz="1400" dirty="0" err="1"/>
              <a:t>ngModel</a:t>
            </a:r>
            <a:r>
              <a:rPr lang="en-IN" sz="1400" dirty="0"/>
              <a:t> directive is not part of the Angular Core library. It is part of the @angular/forms. You need to import the </a:t>
            </a:r>
            <a:r>
              <a:rPr lang="en-IN" sz="1400" dirty="0" err="1"/>
              <a:t>FormsModule</a:t>
            </a:r>
            <a:r>
              <a:rPr lang="en-IN" sz="1400" dirty="0"/>
              <a:t> </a:t>
            </a:r>
          </a:p>
          <a:p>
            <a:pPr fontAlgn="base"/>
            <a:endParaRPr lang="en-IN" sz="1400" dirty="0"/>
          </a:p>
          <a:p>
            <a:pPr fontAlgn="base"/>
            <a:r>
              <a:rPr lang="en-IN" sz="1400" dirty="0" err="1"/>
              <a:t>Eg</a:t>
            </a:r>
            <a:r>
              <a:rPr lang="en-IN" sz="1400" dirty="0"/>
              <a:t>:</a:t>
            </a:r>
          </a:p>
          <a:p>
            <a:pPr fontAlgn="base"/>
            <a:r>
              <a:rPr lang="en-IN" sz="1600" dirty="0">
                <a:solidFill>
                  <a:srgbClr val="0070C0"/>
                </a:solidFill>
              </a:rPr>
              <a:t>&lt;input type="text" name="value" [(</a:t>
            </a:r>
            <a:r>
              <a:rPr lang="en-IN" sz="1600" dirty="0" err="1">
                <a:solidFill>
                  <a:srgbClr val="0070C0"/>
                </a:solidFill>
              </a:rPr>
              <a:t>ngModel</a:t>
            </a:r>
            <a:r>
              <a:rPr lang="en-IN" sz="1600" dirty="0">
                <a:solidFill>
                  <a:srgbClr val="0070C0"/>
                </a:solidFill>
              </a:rPr>
              <a:t>)]="value"&gt;</a:t>
            </a:r>
          </a:p>
          <a:p>
            <a:pPr fontAlgn="base"/>
            <a:endParaRPr lang="en-IN" sz="1600" dirty="0">
              <a:solidFill>
                <a:srgbClr val="0070C0"/>
              </a:solidFill>
            </a:endParaRPr>
          </a:p>
          <a:p>
            <a:pPr fontAlgn="base"/>
            <a:r>
              <a:rPr lang="en-IN" sz="1600" dirty="0"/>
              <a:t>When you bind to a </a:t>
            </a:r>
            <a:r>
              <a:rPr lang="en-IN" sz="1400" dirty="0" err="1"/>
              <a:t>ngModel</a:t>
            </a:r>
            <a:r>
              <a:rPr lang="en-IN" sz="1600" dirty="0"/>
              <a:t> directive, behind the scene it sets up property binding &amp; event binding. It binds to the </a:t>
            </a:r>
            <a:r>
              <a:rPr lang="en-IN" sz="1400" dirty="0"/>
              <a:t>value</a:t>
            </a:r>
            <a:r>
              <a:rPr lang="en-IN" sz="1600" dirty="0"/>
              <a:t> property of the element using property binding. It then uses the </a:t>
            </a:r>
            <a:r>
              <a:rPr lang="en-IN" sz="1400" dirty="0" err="1"/>
              <a:t>ngModelChange</a:t>
            </a:r>
            <a:r>
              <a:rPr lang="en-IN" sz="1600" dirty="0"/>
              <a:t> event to sets up the event binding to listen to the changes to the value.</a:t>
            </a:r>
            <a:endParaRPr lang="en-IN" sz="1400" dirty="0">
              <a:solidFill>
                <a:srgbClr val="0070C0"/>
              </a:solidFill>
            </a:endParaRPr>
          </a:p>
          <a:p>
            <a:pPr fontAlgn="base"/>
            <a:endParaRPr lang="en-IN" sz="1200" dirty="0">
              <a:solidFill>
                <a:srgbClr val="00B0F0"/>
              </a:solidFill>
            </a:endParaRPr>
          </a:p>
          <a:p>
            <a:endParaRPr lang="en-US" sz="1600" dirty="0">
              <a:solidFill>
                <a:srgbClr val="00B0F0"/>
              </a:solidFill>
            </a:endParaRPr>
          </a:p>
        </p:txBody>
      </p:sp>
      <p:pic>
        <p:nvPicPr>
          <p:cNvPr id="7" name="Picture 6">
            <a:extLst>
              <a:ext uri="{FF2B5EF4-FFF2-40B4-BE49-F238E27FC236}">
                <a16:creationId xmlns:a16="http://schemas.microsoft.com/office/drawing/2014/main" id="{AF9222ED-9DAF-DA49-AE28-C17CEE16C3DD}"/>
              </a:ext>
            </a:extLst>
          </p:cNvPr>
          <p:cNvPicPr>
            <a:picLocks noChangeAspect="1"/>
          </p:cNvPicPr>
          <p:nvPr/>
        </p:nvPicPr>
        <p:blipFill>
          <a:blip r:embed="rId2"/>
          <a:stretch>
            <a:fillRect/>
          </a:stretch>
        </p:blipFill>
        <p:spPr>
          <a:xfrm>
            <a:off x="7548466" y="1539551"/>
            <a:ext cx="4093028" cy="1287624"/>
          </a:xfrm>
          <a:prstGeom prst="rect">
            <a:avLst/>
          </a:prstGeom>
        </p:spPr>
      </p:pic>
    </p:spTree>
    <p:extLst>
      <p:ext uri="{BB962C8B-B14F-4D97-AF65-F5344CB8AC3E}">
        <p14:creationId xmlns:p14="http://schemas.microsoft.com/office/powerpoint/2010/main" val="2529114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2E39F39-E63F-914F-9B16-3BDEC6EF7477}"/>
              </a:ext>
            </a:extLst>
          </p:cNvPr>
          <p:cNvSpPr txBox="1"/>
          <p:nvPr/>
        </p:nvSpPr>
        <p:spPr>
          <a:xfrm>
            <a:off x="1175657" y="143165"/>
            <a:ext cx="2098651" cy="584775"/>
          </a:xfrm>
          <a:prstGeom prst="rect">
            <a:avLst/>
          </a:prstGeom>
          <a:noFill/>
        </p:spPr>
        <p:txBody>
          <a:bodyPr wrap="none" rtlCol="0">
            <a:spAutoFit/>
          </a:bodyPr>
          <a:lstStyle/>
          <a:p>
            <a:r>
              <a:rPr lang="en-IN" sz="3200" dirty="0"/>
              <a:t>Directives</a:t>
            </a:r>
          </a:p>
        </p:txBody>
      </p:sp>
      <p:sp>
        <p:nvSpPr>
          <p:cNvPr id="5" name="TextBox 4">
            <a:extLst>
              <a:ext uri="{FF2B5EF4-FFF2-40B4-BE49-F238E27FC236}">
                <a16:creationId xmlns:a16="http://schemas.microsoft.com/office/drawing/2014/main" id="{376B61B0-1423-964B-BCC0-DE37B0B42FFB}"/>
              </a:ext>
            </a:extLst>
          </p:cNvPr>
          <p:cNvSpPr txBox="1"/>
          <p:nvPr/>
        </p:nvSpPr>
        <p:spPr>
          <a:xfrm>
            <a:off x="1175657" y="1129004"/>
            <a:ext cx="10618237" cy="2031325"/>
          </a:xfrm>
          <a:prstGeom prst="rect">
            <a:avLst/>
          </a:prstGeom>
          <a:noFill/>
        </p:spPr>
        <p:txBody>
          <a:bodyPr wrap="square" rtlCol="0">
            <a:spAutoFit/>
          </a:bodyPr>
          <a:lstStyle/>
          <a:p>
            <a:r>
              <a:rPr lang="en-IN" dirty="0"/>
              <a:t>The directive helps us to manipulate the DOM. You can change the appearance, behaviour, or layout of a DOM element using the directives. They help you to extend HTML. </a:t>
            </a:r>
          </a:p>
          <a:p>
            <a:endParaRPr lang="en-IN" dirty="0"/>
          </a:p>
          <a:p>
            <a:r>
              <a:rPr lang="en-IN" dirty="0"/>
              <a:t>The </a:t>
            </a:r>
            <a:r>
              <a:rPr lang="en-IN" dirty="0">
                <a:hlinkClick r:id="rId2"/>
              </a:rPr>
              <a:t>Angular directives</a:t>
            </a:r>
            <a:r>
              <a:rPr lang="en-IN" dirty="0"/>
              <a:t> are classified into three categories based on how they behave.  </a:t>
            </a:r>
          </a:p>
          <a:p>
            <a:pPr marL="342900" indent="-342900">
              <a:buFont typeface="+mj-lt"/>
              <a:buAutoNum type="arabicPeriod"/>
            </a:pPr>
            <a:r>
              <a:rPr lang="en-IN" dirty="0"/>
              <a:t>Component</a:t>
            </a:r>
          </a:p>
          <a:p>
            <a:pPr marL="342900" indent="-342900">
              <a:buFont typeface="+mj-lt"/>
              <a:buAutoNum type="arabicPeriod"/>
            </a:pPr>
            <a:r>
              <a:rPr lang="en-IN" dirty="0"/>
              <a:t>Structural</a:t>
            </a:r>
          </a:p>
          <a:p>
            <a:pPr marL="342900" indent="-342900">
              <a:buFont typeface="+mj-lt"/>
              <a:buAutoNum type="arabicPeriod"/>
            </a:pPr>
            <a:r>
              <a:rPr lang="en-IN" dirty="0"/>
              <a:t>Attribute Directives</a:t>
            </a:r>
            <a:endParaRPr lang="en-US" dirty="0"/>
          </a:p>
        </p:txBody>
      </p:sp>
      <p:sp>
        <p:nvSpPr>
          <p:cNvPr id="6" name="TextBox 5">
            <a:extLst>
              <a:ext uri="{FF2B5EF4-FFF2-40B4-BE49-F238E27FC236}">
                <a16:creationId xmlns:a16="http://schemas.microsoft.com/office/drawing/2014/main" id="{E2A4D275-E2B1-5641-8575-59E6C6BC4B72}"/>
              </a:ext>
            </a:extLst>
          </p:cNvPr>
          <p:cNvSpPr txBox="1"/>
          <p:nvPr/>
        </p:nvSpPr>
        <p:spPr>
          <a:xfrm>
            <a:off x="1035698" y="3377682"/>
            <a:ext cx="10618237" cy="3077766"/>
          </a:xfrm>
          <a:prstGeom prst="rect">
            <a:avLst/>
          </a:prstGeom>
          <a:noFill/>
        </p:spPr>
        <p:txBody>
          <a:bodyPr wrap="square" rtlCol="0">
            <a:spAutoFit/>
          </a:bodyPr>
          <a:lstStyle/>
          <a:p>
            <a:r>
              <a:rPr lang="en-IN" sz="1400" dirty="0"/>
              <a:t>The </a:t>
            </a:r>
            <a:r>
              <a:rPr lang="en-IN" sz="1400" dirty="0">
                <a:hlinkClick r:id="rId3"/>
              </a:rPr>
              <a:t>ngFor</a:t>
            </a:r>
            <a:r>
              <a:rPr lang="en-IN" sz="1400" dirty="0"/>
              <a:t> is an Angular structural directive, which repeats a portion of the HTML template once per each item from an </a:t>
            </a:r>
            <a:r>
              <a:rPr lang="en-IN" sz="1400" dirty="0" err="1"/>
              <a:t>iterable</a:t>
            </a:r>
            <a:r>
              <a:rPr lang="en-IN" sz="1400" dirty="0"/>
              <a:t> list (Collection). Note: structural directives start with *</a:t>
            </a:r>
          </a:p>
          <a:p>
            <a:r>
              <a:rPr lang="en-IN" sz="1400" dirty="0"/>
              <a:t>The </a:t>
            </a:r>
            <a:r>
              <a:rPr lang="en-IN" sz="1400" dirty="0">
                <a:hlinkClick r:id="rId4"/>
              </a:rPr>
              <a:t>ngIf</a:t>
            </a:r>
            <a:r>
              <a:rPr lang="en-IN" sz="1400" dirty="0"/>
              <a:t> allows us to Add/Remove DOM Element. </a:t>
            </a:r>
          </a:p>
          <a:p>
            <a:r>
              <a:rPr lang="en-IN" sz="1400" dirty="0" err="1"/>
              <a:t>Eg</a:t>
            </a:r>
            <a:r>
              <a:rPr lang="en-IN" sz="1400" dirty="0"/>
              <a:t>:</a:t>
            </a:r>
          </a:p>
          <a:p>
            <a:pPr fontAlgn="base"/>
            <a:r>
              <a:rPr lang="en-IN" sz="1200" dirty="0">
                <a:solidFill>
                  <a:srgbClr val="0070C0"/>
                </a:solidFill>
              </a:rPr>
              <a:t>    &lt;li *</a:t>
            </a:r>
            <a:r>
              <a:rPr lang="en-IN" sz="1200" b="1" dirty="0" err="1">
                <a:solidFill>
                  <a:srgbClr val="0070C0"/>
                </a:solidFill>
              </a:rPr>
              <a:t>ngFor</a:t>
            </a:r>
            <a:r>
              <a:rPr lang="en-IN" sz="1200" dirty="0">
                <a:solidFill>
                  <a:srgbClr val="0070C0"/>
                </a:solidFill>
              </a:rPr>
              <a:t>="let movie of movies"&gt;</a:t>
            </a:r>
          </a:p>
          <a:p>
            <a:pPr fontAlgn="base"/>
            <a:r>
              <a:rPr lang="en-IN" sz="1200" dirty="0">
                <a:solidFill>
                  <a:srgbClr val="0070C0"/>
                </a:solidFill>
              </a:rPr>
              <a:t>      {{ </a:t>
            </a:r>
            <a:r>
              <a:rPr lang="en-IN" sz="1200" dirty="0" err="1">
                <a:solidFill>
                  <a:srgbClr val="0070C0"/>
                </a:solidFill>
              </a:rPr>
              <a:t>movie.title</a:t>
            </a:r>
            <a:r>
              <a:rPr lang="en-IN" sz="1200" dirty="0">
                <a:solidFill>
                  <a:srgbClr val="0070C0"/>
                </a:solidFill>
              </a:rPr>
              <a:t> }} - {{</a:t>
            </a:r>
            <a:r>
              <a:rPr lang="en-IN" sz="1200" dirty="0" err="1">
                <a:solidFill>
                  <a:srgbClr val="0070C0"/>
                </a:solidFill>
              </a:rPr>
              <a:t>movie.director</a:t>
            </a:r>
            <a:r>
              <a:rPr lang="en-IN" sz="1200" dirty="0">
                <a:solidFill>
                  <a:srgbClr val="0070C0"/>
                </a:solidFill>
              </a:rPr>
              <a:t>}}</a:t>
            </a:r>
          </a:p>
          <a:p>
            <a:pPr fontAlgn="base"/>
            <a:r>
              <a:rPr lang="en-IN" sz="1200" dirty="0">
                <a:solidFill>
                  <a:srgbClr val="0070C0"/>
                </a:solidFill>
              </a:rPr>
              <a:t>    &lt;/li&gt;</a:t>
            </a:r>
          </a:p>
          <a:p>
            <a:r>
              <a:rPr lang="en-IN" dirty="0"/>
              <a:t>		</a:t>
            </a:r>
          </a:p>
          <a:p>
            <a:r>
              <a:rPr lang="en-IN" sz="1400" dirty="0"/>
              <a:t>The </a:t>
            </a:r>
            <a:r>
              <a:rPr lang="en-IN" sz="1400" dirty="0">
                <a:hlinkClick r:id="rId5"/>
              </a:rPr>
              <a:t>ngClass</a:t>
            </a:r>
            <a:r>
              <a:rPr lang="en-IN" sz="1400" dirty="0"/>
              <a:t> Directive is an Angular Attribute Directive, which allows us to add or remove CSS classes to an HTML element. </a:t>
            </a:r>
          </a:p>
          <a:p>
            <a:r>
              <a:rPr lang="en-IN" sz="1400" dirty="0"/>
              <a:t>The </a:t>
            </a:r>
            <a:r>
              <a:rPr lang="en-IN" sz="1400" dirty="0" err="1">
                <a:hlinkClick r:id="rId5"/>
              </a:rPr>
              <a:t>ng</a:t>
            </a:r>
            <a:r>
              <a:rPr lang="en-IN" sz="1400" dirty="0" err="1"/>
              <a:t>Style</a:t>
            </a:r>
            <a:r>
              <a:rPr lang="en-IN" sz="1400" dirty="0"/>
              <a:t> Directive is an Angular Attribute Directive, which allows us to updates the styles HTML element. </a:t>
            </a:r>
          </a:p>
          <a:p>
            <a:r>
              <a:rPr lang="en-IN" sz="1400" dirty="0" err="1"/>
              <a:t>Eg</a:t>
            </a:r>
            <a:r>
              <a:rPr lang="en-IN" sz="1400" dirty="0"/>
              <a:t>:        Note: Attribute directives use attribute binding</a:t>
            </a:r>
          </a:p>
          <a:p>
            <a:pPr fontAlgn="base"/>
            <a:r>
              <a:rPr lang="en-IN" sz="1200" dirty="0">
                <a:solidFill>
                  <a:srgbClr val="0070C0"/>
                </a:solidFill>
              </a:rPr>
              <a:t>&lt;input [(</a:t>
            </a:r>
            <a:r>
              <a:rPr lang="en-IN" sz="1200" dirty="0" err="1">
                <a:solidFill>
                  <a:srgbClr val="0070C0"/>
                </a:solidFill>
              </a:rPr>
              <a:t>ngModel</a:t>
            </a:r>
            <a:r>
              <a:rPr lang="en-IN" sz="1200" dirty="0">
                <a:solidFill>
                  <a:srgbClr val="0070C0"/>
                </a:solidFill>
              </a:rPr>
              <a:t>)]="</a:t>
            </a:r>
            <a:r>
              <a:rPr lang="en-IN" sz="1200" dirty="0" err="1">
                <a:solidFill>
                  <a:srgbClr val="0070C0"/>
                </a:solidFill>
              </a:rPr>
              <a:t>color</a:t>
            </a:r>
            <a:r>
              <a:rPr lang="en-IN" sz="1200" dirty="0">
                <a:solidFill>
                  <a:srgbClr val="0070C0"/>
                </a:solidFill>
              </a:rPr>
              <a:t>" /&gt; </a:t>
            </a:r>
          </a:p>
          <a:p>
            <a:pPr fontAlgn="base"/>
            <a:r>
              <a:rPr lang="en-IN" sz="1200" dirty="0">
                <a:solidFill>
                  <a:srgbClr val="0070C0"/>
                </a:solidFill>
              </a:rPr>
              <a:t>&lt;div [</a:t>
            </a:r>
            <a:r>
              <a:rPr lang="en-IN" sz="1200" b="1" dirty="0" err="1">
                <a:solidFill>
                  <a:srgbClr val="0070C0"/>
                </a:solidFill>
              </a:rPr>
              <a:t>ngStyle</a:t>
            </a:r>
            <a:r>
              <a:rPr lang="en-IN" sz="1200" dirty="0">
                <a:solidFill>
                  <a:srgbClr val="0070C0"/>
                </a:solidFill>
              </a:rPr>
              <a:t>]="{'</a:t>
            </a:r>
            <a:r>
              <a:rPr lang="en-IN" sz="1200" dirty="0" err="1">
                <a:solidFill>
                  <a:srgbClr val="0070C0"/>
                </a:solidFill>
              </a:rPr>
              <a:t>color</a:t>
            </a:r>
            <a:r>
              <a:rPr lang="en-IN" sz="1200" dirty="0">
                <a:solidFill>
                  <a:srgbClr val="0070C0"/>
                </a:solidFill>
              </a:rPr>
              <a:t>': </a:t>
            </a:r>
            <a:r>
              <a:rPr lang="en-IN" sz="1200" dirty="0" err="1">
                <a:solidFill>
                  <a:srgbClr val="0070C0"/>
                </a:solidFill>
              </a:rPr>
              <a:t>color</a:t>
            </a:r>
            <a:r>
              <a:rPr lang="en-IN" sz="1200" dirty="0">
                <a:solidFill>
                  <a:srgbClr val="0070C0"/>
                </a:solidFill>
              </a:rPr>
              <a:t>}"&gt;Change my </a:t>
            </a:r>
            <a:r>
              <a:rPr lang="en-IN" sz="1200" dirty="0" err="1">
                <a:solidFill>
                  <a:srgbClr val="0070C0"/>
                </a:solidFill>
              </a:rPr>
              <a:t>color</a:t>
            </a:r>
            <a:r>
              <a:rPr lang="en-IN" sz="1200" dirty="0">
                <a:solidFill>
                  <a:srgbClr val="0070C0"/>
                </a:solidFill>
              </a:rPr>
              <a:t>&lt;/div&gt;</a:t>
            </a:r>
          </a:p>
          <a:p>
            <a:r>
              <a:rPr lang="en-US" sz="1400" dirty="0"/>
              <a:t>//declare color field in component class</a:t>
            </a:r>
          </a:p>
        </p:txBody>
      </p:sp>
    </p:spTree>
    <p:extLst>
      <p:ext uri="{BB962C8B-B14F-4D97-AF65-F5344CB8AC3E}">
        <p14:creationId xmlns:p14="http://schemas.microsoft.com/office/powerpoint/2010/main" val="2633431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746A8B-5B1B-DB49-A4C9-E7B0390FBCD8}"/>
              </a:ext>
            </a:extLst>
          </p:cNvPr>
          <p:cNvSpPr txBox="1"/>
          <p:nvPr/>
        </p:nvSpPr>
        <p:spPr>
          <a:xfrm>
            <a:off x="897645" y="335472"/>
            <a:ext cx="3098925" cy="523220"/>
          </a:xfrm>
          <a:prstGeom prst="rect">
            <a:avLst/>
          </a:prstGeom>
          <a:noFill/>
        </p:spPr>
        <p:txBody>
          <a:bodyPr wrap="none" rtlCol="0">
            <a:spAutoFit/>
          </a:bodyPr>
          <a:lstStyle/>
          <a:p>
            <a:r>
              <a:rPr lang="en-IN" sz="2800" dirty="0"/>
              <a:t>Custom Directive</a:t>
            </a:r>
          </a:p>
        </p:txBody>
      </p:sp>
      <p:sp>
        <p:nvSpPr>
          <p:cNvPr id="4" name="TextBox 3">
            <a:extLst>
              <a:ext uri="{FF2B5EF4-FFF2-40B4-BE49-F238E27FC236}">
                <a16:creationId xmlns:a16="http://schemas.microsoft.com/office/drawing/2014/main" id="{E719A743-F25E-044F-965B-6AAF4A68FB09}"/>
              </a:ext>
            </a:extLst>
          </p:cNvPr>
          <p:cNvSpPr txBox="1"/>
          <p:nvPr/>
        </p:nvSpPr>
        <p:spPr>
          <a:xfrm>
            <a:off x="1203649" y="1147665"/>
            <a:ext cx="530915" cy="369332"/>
          </a:xfrm>
          <a:prstGeom prst="rect">
            <a:avLst/>
          </a:prstGeom>
          <a:noFill/>
        </p:spPr>
        <p:txBody>
          <a:bodyPr wrap="square" rtlCol="0">
            <a:spAutoFit/>
          </a:bodyPr>
          <a:lstStyle/>
          <a:p>
            <a:endParaRPr lang="en-US" dirty="0"/>
          </a:p>
        </p:txBody>
      </p:sp>
      <p:sp>
        <p:nvSpPr>
          <p:cNvPr id="5" name="TextBox 4">
            <a:extLst>
              <a:ext uri="{FF2B5EF4-FFF2-40B4-BE49-F238E27FC236}">
                <a16:creationId xmlns:a16="http://schemas.microsoft.com/office/drawing/2014/main" id="{59669176-B972-EC48-AF5F-965CD472A57B}"/>
              </a:ext>
            </a:extLst>
          </p:cNvPr>
          <p:cNvSpPr txBox="1"/>
          <p:nvPr/>
        </p:nvSpPr>
        <p:spPr>
          <a:xfrm>
            <a:off x="893408" y="1034161"/>
            <a:ext cx="2693366" cy="584775"/>
          </a:xfrm>
          <a:prstGeom prst="rect">
            <a:avLst/>
          </a:prstGeom>
          <a:noFill/>
        </p:spPr>
        <p:txBody>
          <a:bodyPr wrap="none" rtlCol="0">
            <a:spAutoFit/>
          </a:bodyPr>
          <a:lstStyle/>
          <a:p>
            <a:r>
              <a:rPr lang="en-IN" sz="1600" dirty="0" err="1"/>
              <a:t>Genearate</a:t>
            </a:r>
            <a:r>
              <a:rPr lang="en-IN" sz="1600" dirty="0"/>
              <a:t> using cli </a:t>
            </a:r>
          </a:p>
          <a:p>
            <a:r>
              <a:rPr lang="en-IN" sz="1600" dirty="0">
                <a:solidFill>
                  <a:srgbClr val="0070C0"/>
                </a:solidFill>
              </a:rPr>
              <a:t>ng g directive </a:t>
            </a:r>
            <a:r>
              <a:rPr lang="en-IN" sz="1600" dirty="0" err="1">
                <a:solidFill>
                  <a:srgbClr val="0070C0"/>
                </a:solidFill>
              </a:rPr>
              <a:t>changeText</a:t>
            </a:r>
            <a:endParaRPr lang="en-US" sz="1600" dirty="0">
              <a:solidFill>
                <a:srgbClr val="0070C0"/>
              </a:solidFill>
            </a:endParaRPr>
          </a:p>
        </p:txBody>
      </p:sp>
      <p:sp>
        <p:nvSpPr>
          <p:cNvPr id="6" name="TextBox 5">
            <a:extLst>
              <a:ext uri="{FF2B5EF4-FFF2-40B4-BE49-F238E27FC236}">
                <a16:creationId xmlns:a16="http://schemas.microsoft.com/office/drawing/2014/main" id="{924C69C6-3898-244F-8ED4-375A8A46FAD0}"/>
              </a:ext>
            </a:extLst>
          </p:cNvPr>
          <p:cNvSpPr txBox="1"/>
          <p:nvPr/>
        </p:nvSpPr>
        <p:spPr>
          <a:xfrm>
            <a:off x="1063690" y="2114156"/>
            <a:ext cx="5032310" cy="1200329"/>
          </a:xfrm>
          <a:prstGeom prst="rect">
            <a:avLst/>
          </a:prstGeom>
          <a:noFill/>
        </p:spPr>
        <p:txBody>
          <a:bodyPr wrap="square" rtlCol="0">
            <a:spAutoFit/>
          </a:bodyPr>
          <a:lstStyle/>
          <a:p>
            <a:r>
              <a:rPr lang="en-IN" sz="1200" dirty="0">
                <a:solidFill>
                  <a:srgbClr val="0070C0"/>
                </a:solidFill>
              </a:rPr>
              <a:t>export class </a:t>
            </a:r>
            <a:r>
              <a:rPr lang="en-IN" sz="1200" dirty="0" err="1">
                <a:solidFill>
                  <a:srgbClr val="0070C0"/>
                </a:solidFill>
              </a:rPr>
              <a:t>ChangeTextDirective</a:t>
            </a:r>
            <a:r>
              <a:rPr lang="en-IN" sz="1200" dirty="0">
                <a:solidFill>
                  <a:srgbClr val="0070C0"/>
                </a:solidFill>
              </a:rPr>
              <a:t> { </a:t>
            </a:r>
          </a:p>
          <a:p>
            <a:r>
              <a:rPr lang="en-IN" sz="1200" dirty="0">
                <a:solidFill>
                  <a:srgbClr val="0070C0"/>
                </a:solidFill>
              </a:rPr>
              <a:t>        constructor(Element: </a:t>
            </a:r>
            <a:r>
              <a:rPr lang="en-IN" sz="1200" dirty="0" err="1">
                <a:solidFill>
                  <a:srgbClr val="0070C0"/>
                </a:solidFill>
              </a:rPr>
              <a:t>ElementRef</a:t>
            </a:r>
            <a:r>
              <a:rPr lang="en-IN" sz="1200" dirty="0">
                <a:solidFill>
                  <a:srgbClr val="0070C0"/>
                </a:solidFill>
              </a:rPr>
              <a:t>) { </a:t>
            </a:r>
          </a:p>
          <a:p>
            <a:r>
              <a:rPr lang="en-IN" sz="1200" dirty="0">
                <a:solidFill>
                  <a:srgbClr val="0070C0"/>
                </a:solidFill>
              </a:rPr>
              <a:t>            </a:t>
            </a:r>
            <a:r>
              <a:rPr lang="en-IN" sz="1200" dirty="0" err="1">
                <a:solidFill>
                  <a:srgbClr val="0070C0"/>
                </a:solidFill>
              </a:rPr>
              <a:t>console.log</a:t>
            </a:r>
            <a:r>
              <a:rPr lang="en-IN" sz="1200" dirty="0">
                <a:solidFill>
                  <a:srgbClr val="0070C0"/>
                </a:solidFill>
              </a:rPr>
              <a:t>(Element); </a:t>
            </a:r>
          </a:p>
          <a:p>
            <a:r>
              <a:rPr lang="en-IN" sz="1200" dirty="0">
                <a:solidFill>
                  <a:srgbClr val="0070C0"/>
                </a:solidFill>
              </a:rPr>
              <a:t>            </a:t>
            </a:r>
            <a:r>
              <a:rPr lang="en-IN" sz="1200" dirty="0" err="1">
                <a:solidFill>
                  <a:srgbClr val="0070C0"/>
                </a:solidFill>
              </a:rPr>
              <a:t>Element.nativeElement.innerText</a:t>
            </a:r>
            <a:r>
              <a:rPr lang="en-IN" sz="1200" dirty="0">
                <a:solidFill>
                  <a:srgbClr val="0070C0"/>
                </a:solidFill>
              </a:rPr>
              <a:t> = "Text from Directive."; </a:t>
            </a:r>
          </a:p>
          <a:p>
            <a:r>
              <a:rPr lang="en-IN" sz="1200" dirty="0">
                <a:solidFill>
                  <a:srgbClr val="0070C0"/>
                </a:solidFill>
              </a:rPr>
              <a:t>         } </a:t>
            </a:r>
          </a:p>
          <a:p>
            <a:r>
              <a:rPr lang="en-IN" sz="1200" dirty="0">
                <a:solidFill>
                  <a:srgbClr val="0070C0"/>
                </a:solidFill>
              </a:rPr>
              <a:t>}</a:t>
            </a:r>
            <a:endParaRPr lang="en-US" sz="1200" dirty="0">
              <a:solidFill>
                <a:srgbClr val="0070C0"/>
              </a:solidFill>
            </a:endParaRPr>
          </a:p>
        </p:txBody>
      </p:sp>
      <p:sp>
        <p:nvSpPr>
          <p:cNvPr id="8" name="TextBox 7">
            <a:extLst>
              <a:ext uri="{FF2B5EF4-FFF2-40B4-BE49-F238E27FC236}">
                <a16:creationId xmlns:a16="http://schemas.microsoft.com/office/drawing/2014/main" id="{3CB13B96-2336-984F-A2D1-BF6CA7BACE63}"/>
              </a:ext>
            </a:extLst>
          </p:cNvPr>
          <p:cNvSpPr txBox="1"/>
          <p:nvPr/>
        </p:nvSpPr>
        <p:spPr>
          <a:xfrm>
            <a:off x="893408" y="1720876"/>
            <a:ext cx="2719014" cy="338554"/>
          </a:xfrm>
          <a:prstGeom prst="rect">
            <a:avLst/>
          </a:prstGeom>
          <a:noFill/>
        </p:spPr>
        <p:txBody>
          <a:bodyPr wrap="none" rtlCol="0">
            <a:spAutoFit/>
          </a:bodyPr>
          <a:lstStyle/>
          <a:p>
            <a:r>
              <a:rPr lang="en-US" sz="1600" dirty="0"/>
              <a:t>Update the class as below</a:t>
            </a:r>
          </a:p>
        </p:txBody>
      </p:sp>
      <p:sp>
        <p:nvSpPr>
          <p:cNvPr id="9" name="TextBox 8">
            <a:extLst>
              <a:ext uri="{FF2B5EF4-FFF2-40B4-BE49-F238E27FC236}">
                <a16:creationId xmlns:a16="http://schemas.microsoft.com/office/drawing/2014/main" id="{027F0732-DFFC-B74C-935A-164F3A16E08C}"/>
              </a:ext>
            </a:extLst>
          </p:cNvPr>
          <p:cNvSpPr txBox="1"/>
          <p:nvPr/>
        </p:nvSpPr>
        <p:spPr>
          <a:xfrm>
            <a:off x="998376" y="3508310"/>
            <a:ext cx="4277133" cy="553998"/>
          </a:xfrm>
          <a:prstGeom prst="rect">
            <a:avLst/>
          </a:prstGeom>
          <a:noFill/>
        </p:spPr>
        <p:txBody>
          <a:bodyPr wrap="none" rtlCol="0">
            <a:spAutoFit/>
          </a:bodyPr>
          <a:lstStyle/>
          <a:p>
            <a:r>
              <a:rPr lang="en-US" sz="1600" dirty="0"/>
              <a:t>Use in </a:t>
            </a:r>
            <a:r>
              <a:rPr lang="en-US" sz="1600" dirty="0" err="1"/>
              <a:t>tamplate</a:t>
            </a:r>
            <a:r>
              <a:rPr lang="en-US" sz="1600" dirty="0"/>
              <a:t>:</a:t>
            </a:r>
          </a:p>
          <a:p>
            <a:r>
              <a:rPr lang="en-IN" sz="1400" dirty="0">
                <a:solidFill>
                  <a:srgbClr val="0070C0"/>
                </a:solidFill>
              </a:rPr>
              <a:t>&lt;span </a:t>
            </a:r>
            <a:r>
              <a:rPr lang="en-IN" sz="1400" b="1" dirty="0" err="1">
                <a:solidFill>
                  <a:srgbClr val="0070C0"/>
                </a:solidFill>
              </a:rPr>
              <a:t>changeText</a:t>
            </a:r>
            <a:r>
              <a:rPr lang="en-IN" sz="1400" dirty="0">
                <a:solidFill>
                  <a:srgbClr val="0070C0"/>
                </a:solidFill>
              </a:rPr>
              <a:t> &gt;Welcome to {{title}}.&lt;/span&gt; </a:t>
            </a:r>
            <a:endParaRPr lang="en-US" sz="1400" dirty="0">
              <a:solidFill>
                <a:srgbClr val="0070C0"/>
              </a:solidFill>
            </a:endParaRPr>
          </a:p>
        </p:txBody>
      </p:sp>
    </p:spTree>
    <p:extLst>
      <p:ext uri="{BB962C8B-B14F-4D97-AF65-F5344CB8AC3E}">
        <p14:creationId xmlns:p14="http://schemas.microsoft.com/office/powerpoint/2010/main" val="33881958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746A8B-5B1B-DB49-A4C9-E7B0390FBCD8}"/>
              </a:ext>
            </a:extLst>
          </p:cNvPr>
          <p:cNvSpPr txBox="1"/>
          <p:nvPr/>
        </p:nvSpPr>
        <p:spPr>
          <a:xfrm>
            <a:off x="897645" y="335472"/>
            <a:ext cx="1103187" cy="523220"/>
          </a:xfrm>
          <a:prstGeom prst="rect">
            <a:avLst/>
          </a:prstGeom>
          <a:noFill/>
        </p:spPr>
        <p:txBody>
          <a:bodyPr wrap="none" rtlCol="0">
            <a:spAutoFit/>
          </a:bodyPr>
          <a:lstStyle/>
          <a:p>
            <a:r>
              <a:rPr lang="en-IN" sz="2800" dirty="0"/>
              <a:t>Pipes</a:t>
            </a:r>
          </a:p>
        </p:txBody>
      </p:sp>
      <p:sp>
        <p:nvSpPr>
          <p:cNvPr id="4" name="TextBox 3">
            <a:extLst>
              <a:ext uri="{FF2B5EF4-FFF2-40B4-BE49-F238E27FC236}">
                <a16:creationId xmlns:a16="http://schemas.microsoft.com/office/drawing/2014/main" id="{E719A743-F25E-044F-965B-6AAF4A68FB09}"/>
              </a:ext>
            </a:extLst>
          </p:cNvPr>
          <p:cNvSpPr txBox="1"/>
          <p:nvPr/>
        </p:nvSpPr>
        <p:spPr>
          <a:xfrm>
            <a:off x="1203649" y="1147665"/>
            <a:ext cx="530915" cy="369332"/>
          </a:xfrm>
          <a:prstGeom prst="rect">
            <a:avLst/>
          </a:prstGeom>
          <a:noFill/>
        </p:spPr>
        <p:txBody>
          <a:bodyPr wrap="square" rtlCol="0">
            <a:spAutoFit/>
          </a:bodyPr>
          <a:lstStyle/>
          <a:p>
            <a:endParaRPr lang="en-US" dirty="0"/>
          </a:p>
        </p:txBody>
      </p:sp>
      <p:sp>
        <p:nvSpPr>
          <p:cNvPr id="2" name="TextBox 1">
            <a:extLst>
              <a:ext uri="{FF2B5EF4-FFF2-40B4-BE49-F238E27FC236}">
                <a16:creationId xmlns:a16="http://schemas.microsoft.com/office/drawing/2014/main" id="{0D699137-9BC3-D846-A670-5A80AC91DDF8}"/>
              </a:ext>
            </a:extLst>
          </p:cNvPr>
          <p:cNvSpPr txBox="1"/>
          <p:nvPr/>
        </p:nvSpPr>
        <p:spPr>
          <a:xfrm>
            <a:off x="961053" y="1045029"/>
            <a:ext cx="6009979" cy="461665"/>
          </a:xfrm>
          <a:prstGeom prst="rect">
            <a:avLst/>
          </a:prstGeom>
          <a:noFill/>
        </p:spPr>
        <p:txBody>
          <a:bodyPr wrap="none" rtlCol="0">
            <a:spAutoFit/>
          </a:bodyPr>
          <a:lstStyle/>
          <a:p>
            <a:r>
              <a:rPr lang="en-IN" sz="1200" dirty="0"/>
              <a:t>The | character is used to transform data. Following is the syntax for the same −</a:t>
            </a:r>
          </a:p>
          <a:p>
            <a:r>
              <a:rPr lang="en-IN" sz="1200" dirty="0">
                <a:solidFill>
                  <a:srgbClr val="0070C0"/>
                </a:solidFill>
              </a:rPr>
              <a:t>{{ Angular  | lowercase}}</a:t>
            </a:r>
            <a:endParaRPr lang="en-US" sz="1200" dirty="0">
              <a:solidFill>
                <a:srgbClr val="0070C0"/>
              </a:solidFill>
            </a:endParaRPr>
          </a:p>
        </p:txBody>
      </p:sp>
      <p:sp>
        <p:nvSpPr>
          <p:cNvPr id="7" name="TextBox 6">
            <a:extLst>
              <a:ext uri="{FF2B5EF4-FFF2-40B4-BE49-F238E27FC236}">
                <a16:creationId xmlns:a16="http://schemas.microsoft.com/office/drawing/2014/main" id="{4108DB62-40D9-2146-ABF9-BB4586E3E316}"/>
              </a:ext>
            </a:extLst>
          </p:cNvPr>
          <p:cNvSpPr txBox="1"/>
          <p:nvPr/>
        </p:nvSpPr>
        <p:spPr>
          <a:xfrm>
            <a:off x="961053" y="1537472"/>
            <a:ext cx="5859625" cy="461665"/>
          </a:xfrm>
          <a:prstGeom prst="rect">
            <a:avLst/>
          </a:prstGeom>
          <a:noFill/>
        </p:spPr>
        <p:txBody>
          <a:bodyPr wrap="square" rtlCol="0">
            <a:spAutoFit/>
          </a:bodyPr>
          <a:lstStyle/>
          <a:p>
            <a:r>
              <a:rPr lang="en-IN" sz="1200" dirty="0"/>
              <a:t>It takes integers, strings, arrays, and date as input separated with | to be </a:t>
            </a:r>
          </a:p>
          <a:p>
            <a:r>
              <a:rPr lang="en-IN" sz="1200" dirty="0"/>
              <a:t>converted in the format as required and display the same in the browser.</a:t>
            </a:r>
            <a:endParaRPr lang="en-US" sz="1200" dirty="0"/>
          </a:p>
        </p:txBody>
      </p:sp>
      <p:sp>
        <p:nvSpPr>
          <p:cNvPr id="10" name="TextBox 9">
            <a:extLst>
              <a:ext uri="{FF2B5EF4-FFF2-40B4-BE49-F238E27FC236}">
                <a16:creationId xmlns:a16="http://schemas.microsoft.com/office/drawing/2014/main" id="{4250491E-4DB7-8746-9DAF-0C707CE4022E}"/>
              </a:ext>
            </a:extLst>
          </p:cNvPr>
          <p:cNvSpPr txBox="1"/>
          <p:nvPr/>
        </p:nvSpPr>
        <p:spPr>
          <a:xfrm>
            <a:off x="961053" y="2029915"/>
            <a:ext cx="1672253" cy="2369880"/>
          </a:xfrm>
          <a:prstGeom prst="rect">
            <a:avLst/>
          </a:prstGeom>
          <a:noFill/>
        </p:spPr>
        <p:txBody>
          <a:bodyPr wrap="none" rtlCol="0">
            <a:spAutoFit/>
          </a:bodyPr>
          <a:lstStyle/>
          <a:p>
            <a:r>
              <a:rPr lang="en-US" dirty="0"/>
              <a:t>Built in pipes:</a:t>
            </a:r>
          </a:p>
          <a:p>
            <a:r>
              <a:rPr lang="en-IN" sz="1400" dirty="0" err="1"/>
              <a:t>Lowercasepipe</a:t>
            </a:r>
            <a:endParaRPr lang="en-IN" sz="1400" dirty="0"/>
          </a:p>
          <a:p>
            <a:r>
              <a:rPr lang="en-IN" sz="1400" dirty="0" err="1"/>
              <a:t>Uppercasepipe</a:t>
            </a:r>
            <a:endParaRPr lang="en-IN" sz="1400" dirty="0"/>
          </a:p>
          <a:p>
            <a:r>
              <a:rPr lang="en-IN" sz="1400" dirty="0" err="1"/>
              <a:t>Datepipe</a:t>
            </a:r>
            <a:endParaRPr lang="en-IN" sz="1400" dirty="0"/>
          </a:p>
          <a:p>
            <a:r>
              <a:rPr lang="en-IN" sz="1400" dirty="0" err="1"/>
              <a:t>Currencypipe</a:t>
            </a:r>
            <a:endParaRPr lang="en-IN" sz="1400" dirty="0"/>
          </a:p>
          <a:p>
            <a:r>
              <a:rPr lang="en-IN" sz="1400" dirty="0" err="1"/>
              <a:t>Jsonpipe</a:t>
            </a:r>
            <a:endParaRPr lang="en-IN" sz="1400" dirty="0"/>
          </a:p>
          <a:p>
            <a:r>
              <a:rPr lang="en-IN" sz="1400" dirty="0" err="1"/>
              <a:t>Percentpipe</a:t>
            </a:r>
            <a:endParaRPr lang="en-IN" sz="1400" dirty="0"/>
          </a:p>
          <a:p>
            <a:r>
              <a:rPr lang="en-IN" sz="1400" dirty="0" err="1"/>
              <a:t>Decimalpipe</a:t>
            </a:r>
            <a:endParaRPr lang="en-IN" sz="1400" dirty="0"/>
          </a:p>
          <a:p>
            <a:r>
              <a:rPr lang="en-IN" sz="1400" dirty="0" err="1"/>
              <a:t>Slicepipe</a:t>
            </a:r>
            <a:endParaRPr lang="en-US" sz="1400" dirty="0"/>
          </a:p>
          <a:p>
            <a:endParaRPr lang="en-US" dirty="0"/>
          </a:p>
        </p:txBody>
      </p:sp>
      <p:sp>
        <p:nvSpPr>
          <p:cNvPr id="11" name="TextBox 10">
            <a:extLst>
              <a:ext uri="{FF2B5EF4-FFF2-40B4-BE49-F238E27FC236}">
                <a16:creationId xmlns:a16="http://schemas.microsoft.com/office/drawing/2014/main" id="{0B0FEFAE-5BC8-A647-B041-3D28CEF89C95}"/>
              </a:ext>
            </a:extLst>
          </p:cNvPr>
          <p:cNvSpPr txBox="1"/>
          <p:nvPr/>
        </p:nvSpPr>
        <p:spPr>
          <a:xfrm>
            <a:off x="7318311" y="226721"/>
            <a:ext cx="5296678" cy="1107996"/>
          </a:xfrm>
          <a:prstGeom prst="rect">
            <a:avLst/>
          </a:prstGeom>
          <a:noFill/>
        </p:spPr>
        <p:txBody>
          <a:bodyPr wrap="square" rtlCol="0">
            <a:spAutoFit/>
          </a:bodyPr>
          <a:lstStyle/>
          <a:p>
            <a:r>
              <a:rPr lang="en-IN" sz="1100" dirty="0"/>
              <a:t>export class </a:t>
            </a:r>
            <a:r>
              <a:rPr lang="en-IN" sz="1100" dirty="0" err="1"/>
              <a:t>AppComponent</a:t>
            </a:r>
            <a:r>
              <a:rPr lang="en-IN" sz="1100" dirty="0"/>
              <a:t> { </a:t>
            </a:r>
          </a:p>
          <a:p>
            <a:r>
              <a:rPr lang="en-IN" sz="1100" dirty="0"/>
              <a:t>title = 'Angular Project!’; </a:t>
            </a:r>
          </a:p>
          <a:p>
            <a:r>
              <a:rPr lang="en-IN" sz="1100" dirty="0" err="1"/>
              <a:t>todaydate</a:t>
            </a:r>
            <a:r>
              <a:rPr lang="en-IN" sz="1100" dirty="0"/>
              <a:t> = new Date(); </a:t>
            </a:r>
          </a:p>
          <a:p>
            <a:r>
              <a:rPr lang="en-IN" sz="1100" dirty="0" err="1"/>
              <a:t>jsonval</a:t>
            </a:r>
            <a:r>
              <a:rPr lang="en-IN" sz="1100" dirty="0"/>
              <a:t> = {</a:t>
            </a:r>
            <a:r>
              <a:rPr lang="en-IN" sz="1100" dirty="0" err="1"/>
              <a:t>name:’Dan</a:t>
            </a:r>
            <a:r>
              <a:rPr lang="en-IN" sz="1100" dirty="0"/>
              <a:t>', age:'25', address:{a1:'Mumbai', a2:'Karnataka'}}; </a:t>
            </a:r>
          </a:p>
          <a:p>
            <a:r>
              <a:rPr lang="en-IN" sz="1100" dirty="0"/>
              <a:t>months = ["Aug", "Sept", "Oct", "Nov", "Dec"];</a:t>
            </a:r>
          </a:p>
          <a:p>
            <a:r>
              <a:rPr lang="en-IN" sz="1100" dirty="0"/>
              <a:t> }</a:t>
            </a:r>
            <a:endParaRPr lang="en-US" sz="1100" dirty="0"/>
          </a:p>
        </p:txBody>
      </p:sp>
      <p:pic>
        <p:nvPicPr>
          <p:cNvPr id="13" name="Picture 12">
            <a:extLst>
              <a:ext uri="{FF2B5EF4-FFF2-40B4-BE49-F238E27FC236}">
                <a16:creationId xmlns:a16="http://schemas.microsoft.com/office/drawing/2014/main" id="{4751E90C-3599-3D44-88D5-99DC183F01FA}"/>
              </a:ext>
            </a:extLst>
          </p:cNvPr>
          <p:cNvPicPr>
            <a:picLocks noChangeAspect="1"/>
          </p:cNvPicPr>
          <p:nvPr/>
        </p:nvPicPr>
        <p:blipFill>
          <a:blip r:embed="rId2"/>
          <a:stretch>
            <a:fillRect/>
          </a:stretch>
        </p:blipFill>
        <p:spPr>
          <a:xfrm>
            <a:off x="7318311" y="1406976"/>
            <a:ext cx="4858372" cy="5019869"/>
          </a:xfrm>
          <a:prstGeom prst="rect">
            <a:avLst/>
          </a:prstGeom>
        </p:spPr>
      </p:pic>
    </p:spTree>
    <p:extLst>
      <p:ext uri="{BB962C8B-B14F-4D97-AF65-F5344CB8AC3E}">
        <p14:creationId xmlns:p14="http://schemas.microsoft.com/office/powerpoint/2010/main" val="689510342"/>
      </p:ext>
    </p:extLst>
  </p:cSld>
  <p:clrMapOvr>
    <a:masterClrMapping/>
  </p:clrMapOvr>
</p:sld>
</file>

<file path=ppt/theme/theme1.xml><?xml version="1.0" encoding="utf-8"?>
<a:theme xmlns:a="http://schemas.openxmlformats.org/drawingml/2006/main" name="GradientVTI">
  <a:themeElements>
    <a:clrScheme name="Office">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5023</TotalTime>
  <Words>5501</Words>
  <Application>Microsoft Macintosh PowerPoint</Application>
  <PresentationFormat>Widescreen</PresentationFormat>
  <Paragraphs>686</Paragraphs>
  <Slides>33</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Univers</vt:lpstr>
      <vt:lpstr>Wingdings</vt:lpstr>
      <vt:lpstr>GradientVTI</vt:lpstr>
      <vt:lpstr>ANGULAR Data binding</vt:lpstr>
      <vt:lpstr>Data Binding Classification</vt:lpstr>
      <vt:lpstr>One Way Binding</vt:lpstr>
      <vt:lpstr>PowerPoint Presentation</vt:lpstr>
      <vt:lpstr>PowerPoint Presentation</vt:lpstr>
      <vt:lpstr>Two Way binding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Bootstrap CSS installation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ANGULAR Data binding</dc:title>
  <dc:creator>Anumandla Rajashekar Reddy</dc:creator>
  <cp:lastModifiedBy>Anumandla Rajashekar Reddy</cp:lastModifiedBy>
  <cp:revision>147</cp:revision>
  <dcterms:created xsi:type="dcterms:W3CDTF">2020-08-17T20:32:32Z</dcterms:created>
  <dcterms:modified xsi:type="dcterms:W3CDTF">2020-08-21T08:16:17Z</dcterms:modified>
</cp:coreProperties>
</file>